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736" r:id="rId1"/>
    <p:sldMasterId id="2147483650" r:id="rId2"/>
    <p:sldMasterId id="2147483743" r:id="rId3"/>
    <p:sldMasterId id="2147483692" r:id="rId4"/>
    <p:sldMasterId id="2147483706" r:id="rId5"/>
    <p:sldMasterId id="2147483751" r:id="rId6"/>
  </p:sldMasterIdLst>
  <p:notesMasterIdLst>
    <p:notesMasterId r:id="rId40"/>
  </p:notesMasterIdLst>
  <p:handoutMasterIdLst>
    <p:handoutMasterId r:id="rId41"/>
  </p:handoutMasterIdLst>
  <p:sldIdLst>
    <p:sldId id="256" r:id="rId7"/>
    <p:sldId id="306" r:id="rId8"/>
    <p:sldId id="307" r:id="rId9"/>
    <p:sldId id="308" r:id="rId10"/>
    <p:sldId id="309" r:id="rId11"/>
    <p:sldId id="257" r:id="rId12"/>
    <p:sldId id="258" r:id="rId13"/>
    <p:sldId id="259" r:id="rId14"/>
    <p:sldId id="260" r:id="rId15"/>
    <p:sldId id="261" r:id="rId16"/>
    <p:sldId id="262" r:id="rId17"/>
    <p:sldId id="271"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91" r:id="rId36"/>
    <p:sldId id="371" r:id="rId37"/>
    <p:sldId id="372" r:id="rId38"/>
    <p:sldId id="373" r:id="rId39"/>
  </p:sldIdLst>
  <p:sldSz cx="9144000" cy="6858000" type="screen4x3"/>
  <p:notesSz cx="7019925" cy="9305925"/>
  <p:embeddedFontLst>
    <p:embeddedFont>
      <p:font typeface="Cambria Math" panose="02040503050406030204" pitchFamily="18" charset="0"/>
      <p:regular r:id="rId42"/>
    </p:embeddedFont>
    <p:embeddedFont>
      <p:font typeface="Georgia" panose="02040502050405020303" pitchFamily="18" charset="0"/>
      <p:regular r:id="rId43"/>
      <p:bold r:id="rId44"/>
      <p:italic r:id="rId45"/>
      <p:boldItalic r:id="rId46"/>
    </p:embeddedFont>
  </p:embeddedFontLst>
  <p:defaultTextStyle>
    <a:defPPr>
      <a:defRPr lang="en-US"/>
    </a:defPPr>
    <a:lvl1pPr algn="l" rtl="0" fontAlgn="base">
      <a:spcBef>
        <a:spcPct val="0"/>
      </a:spcBef>
      <a:spcAft>
        <a:spcPct val="0"/>
      </a:spcAft>
      <a:defRPr sz="3200" kern="1200">
        <a:solidFill>
          <a:schemeClr val="tx1"/>
        </a:solidFill>
        <a:latin typeface="GE Inspira Pitch" pitchFamily="34" charset="0"/>
        <a:ea typeface="+mn-ea"/>
        <a:cs typeface="Arial" charset="0"/>
      </a:defRPr>
    </a:lvl1pPr>
    <a:lvl2pPr marL="457200" algn="l" rtl="0" fontAlgn="base">
      <a:spcBef>
        <a:spcPct val="0"/>
      </a:spcBef>
      <a:spcAft>
        <a:spcPct val="0"/>
      </a:spcAft>
      <a:defRPr sz="3200" kern="1200">
        <a:solidFill>
          <a:schemeClr val="tx1"/>
        </a:solidFill>
        <a:latin typeface="GE Inspira Pitch" pitchFamily="34" charset="0"/>
        <a:ea typeface="+mn-ea"/>
        <a:cs typeface="Arial" charset="0"/>
      </a:defRPr>
    </a:lvl2pPr>
    <a:lvl3pPr marL="914400" algn="l" rtl="0" fontAlgn="base">
      <a:spcBef>
        <a:spcPct val="0"/>
      </a:spcBef>
      <a:spcAft>
        <a:spcPct val="0"/>
      </a:spcAft>
      <a:defRPr sz="3200" kern="1200">
        <a:solidFill>
          <a:schemeClr val="tx1"/>
        </a:solidFill>
        <a:latin typeface="GE Inspira Pitch" pitchFamily="34" charset="0"/>
        <a:ea typeface="+mn-ea"/>
        <a:cs typeface="Arial" charset="0"/>
      </a:defRPr>
    </a:lvl3pPr>
    <a:lvl4pPr marL="1371600" algn="l" rtl="0" fontAlgn="base">
      <a:spcBef>
        <a:spcPct val="0"/>
      </a:spcBef>
      <a:spcAft>
        <a:spcPct val="0"/>
      </a:spcAft>
      <a:defRPr sz="3200" kern="1200">
        <a:solidFill>
          <a:schemeClr val="tx1"/>
        </a:solidFill>
        <a:latin typeface="GE Inspira Pitch" pitchFamily="34" charset="0"/>
        <a:ea typeface="+mn-ea"/>
        <a:cs typeface="Arial" charset="0"/>
      </a:defRPr>
    </a:lvl4pPr>
    <a:lvl5pPr marL="1828800" algn="l" rtl="0" fontAlgn="base">
      <a:spcBef>
        <a:spcPct val="0"/>
      </a:spcBef>
      <a:spcAft>
        <a:spcPct val="0"/>
      </a:spcAft>
      <a:defRPr sz="3200" kern="1200">
        <a:solidFill>
          <a:schemeClr val="tx1"/>
        </a:solidFill>
        <a:latin typeface="GE Inspira Pitch" pitchFamily="34" charset="0"/>
        <a:ea typeface="+mn-ea"/>
        <a:cs typeface="Arial" charset="0"/>
      </a:defRPr>
    </a:lvl5pPr>
    <a:lvl6pPr marL="2286000" algn="l" defTabSz="914400" rtl="0" eaLnBrk="1" latinLnBrk="0" hangingPunct="1">
      <a:defRPr sz="3200" kern="1200">
        <a:solidFill>
          <a:schemeClr val="tx1"/>
        </a:solidFill>
        <a:latin typeface="GE Inspira Pitch" pitchFamily="34" charset="0"/>
        <a:ea typeface="+mn-ea"/>
        <a:cs typeface="Arial" charset="0"/>
      </a:defRPr>
    </a:lvl6pPr>
    <a:lvl7pPr marL="2743200" algn="l" defTabSz="914400" rtl="0" eaLnBrk="1" latinLnBrk="0" hangingPunct="1">
      <a:defRPr sz="3200" kern="1200">
        <a:solidFill>
          <a:schemeClr val="tx1"/>
        </a:solidFill>
        <a:latin typeface="GE Inspira Pitch" pitchFamily="34" charset="0"/>
        <a:ea typeface="+mn-ea"/>
        <a:cs typeface="Arial" charset="0"/>
      </a:defRPr>
    </a:lvl7pPr>
    <a:lvl8pPr marL="3200400" algn="l" defTabSz="914400" rtl="0" eaLnBrk="1" latinLnBrk="0" hangingPunct="1">
      <a:defRPr sz="3200" kern="1200">
        <a:solidFill>
          <a:schemeClr val="tx1"/>
        </a:solidFill>
        <a:latin typeface="GE Inspira Pitch" pitchFamily="34" charset="0"/>
        <a:ea typeface="+mn-ea"/>
        <a:cs typeface="Arial" charset="0"/>
      </a:defRPr>
    </a:lvl8pPr>
    <a:lvl9pPr marL="3657600" algn="l" defTabSz="914400" rtl="0" eaLnBrk="1" latinLnBrk="0" hangingPunct="1">
      <a:defRPr sz="3200" kern="1200">
        <a:solidFill>
          <a:schemeClr val="tx1"/>
        </a:solidFill>
        <a:latin typeface="GE Inspira Pitch" pitchFamily="34" charset="0"/>
        <a:ea typeface="+mn-ea"/>
        <a:cs typeface="Arial" charset="0"/>
      </a:defRPr>
    </a:lvl9pPr>
  </p:defaultTextStyle>
  <p:extLst>
    <p:ext uri="{EFAFB233-063F-42B5-8137-9DF3F51BA10A}">
      <p15:sldGuideLst xmlns:p15="http://schemas.microsoft.com/office/powerpoint/2012/main">
        <p15:guide id="1" orient="horz" pos="1311">
          <p15:clr>
            <a:srgbClr val="A4A3A4"/>
          </p15:clr>
        </p15:guide>
        <p15:guide id="2" orient="horz" pos="3758">
          <p15:clr>
            <a:srgbClr val="A4A3A4"/>
          </p15:clr>
        </p15:guide>
        <p15:guide id="3" orient="horz" pos="1062">
          <p15:clr>
            <a:srgbClr val="A4A3A4"/>
          </p15:clr>
        </p15:guide>
        <p15:guide id="4" orient="horz" pos="449">
          <p15:clr>
            <a:srgbClr val="A4A3A4"/>
          </p15:clr>
        </p15:guide>
        <p15:guide id="5" orient="horz" pos="2849">
          <p15:clr>
            <a:srgbClr val="A4A3A4"/>
          </p15:clr>
        </p15:guide>
        <p15:guide id="6" orient="horz" pos="2153">
          <p15:clr>
            <a:srgbClr val="A4A3A4"/>
          </p15:clr>
        </p15:guide>
        <p15:guide id="7" orient="horz" pos="5442">
          <p15:clr>
            <a:srgbClr val="A4A3A4"/>
          </p15:clr>
        </p15:guide>
        <p15:guide id="8" orient="horz" pos="1954">
          <p15:clr>
            <a:srgbClr val="A4A3A4"/>
          </p15:clr>
        </p15:guide>
        <p15:guide id="9" pos="219">
          <p15:clr>
            <a:srgbClr val="A4A3A4"/>
          </p15:clr>
        </p15:guide>
        <p15:guide id="10" pos="5551">
          <p15:clr>
            <a:srgbClr val="A4A3A4"/>
          </p15:clr>
        </p15:guide>
        <p15:guide id="11" pos="2879">
          <p15:clr>
            <a:srgbClr val="A4A3A4"/>
          </p15:clr>
        </p15:guide>
        <p15:guide id="12" pos="1521">
          <p15:clr>
            <a:srgbClr val="A4A3A4"/>
          </p15:clr>
        </p15:guide>
        <p15:guide id="13" pos="4218">
          <p15:clr>
            <a:srgbClr val="A4A3A4"/>
          </p15:clr>
        </p15:guide>
      </p15:sldGuideLst>
    </p:ext>
    <p:ext uri="{2D200454-40CA-4A62-9FC3-DE9A4176ACB9}">
      <p15:notesGuideLst xmlns:p15="http://schemas.microsoft.com/office/powerpoint/2012/main">
        <p15:guide id="1" orient="horz" pos="2931">
          <p15:clr>
            <a:srgbClr val="A4A3A4"/>
          </p15:clr>
        </p15:guide>
        <p15:guide id="2" orient="horz" pos="5724">
          <p15:clr>
            <a:srgbClr val="A4A3A4"/>
          </p15:clr>
        </p15:guide>
        <p15:guide id="3" pos="221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C9CE4"/>
    <a:srgbClr val="CFCFCF"/>
    <a:srgbClr val="D3D3D3"/>
    <a:srgbClr val="AFE5FB"/>
    <a:srgbClr val="AFEAFF"/>
    <a:srgbClr val="C9F1FF"/>
    <a:srgbClr val="BDD6F1"/>
    <a:srgbClr val="FFFFCC"/>
    <a:srgbClr val="6B6B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75" autoAdjust="0"/>
    <p:restoredTop sz="97379" autoAdjust="0"/>
  </p:normalViewPr>
  <p:slideViewPr>
    <p:cSldViewPr snapToGrid="0">
      <p:cViewPr varScale="1">
        <p:scale>
          <a:sx n="173" d="100"/>
          <a:sy n="173" d="100"/>
        </p:scale>
        <p:origin x="984" y="192"/>
      </p:cViewPr>
      <p:guideLst>
        <p:guide orient="horz" pos="1311"/>
        <p:guide orient="horz" pos="3758"/>
        <p:guide orient="horz" pos="1062"/>
        <p:guide orient="horz" pos="449"/>
        <p:guide orient="horz" pos="2849"/>
        <p:guide orient="horz" pos="2153"/>
        <p:guide orient="horz" pos="5442"/>
        <p:guide orient="horz" pos="1954"/>
        <p:guide pos="219"/>
        <p:guide pos="5551"/>
        <p:guide pos="2879"/>
        <p:guide pos="1521"/>
        <p:guide pos="42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5" d="100"/>
          <a:sy n="95" d="100"/>
        </p:scale>
        <p:origin x="-2264" y="-96"/>
      </p:cViewPr>
      <p:guideLst>
        <p:guide orient="horz" pos="2931"/>
        <p:guide orient="horz" pos="5724"/>
        <p:guide pos="221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3.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5.fntdata"/><Relationship Id="rId20" Type="http://schemas.openxmlformats.org/officeDocument/2006/relationships/slide" Target="slides/slide14.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21D364-D292-46DC-A053-42BA813362C0}"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A94EAB6B-B17A-47FA-A266-C6376364A8F2}">
      <dgm:prSet/>
      <dgm:spPr/>
      <dgm:t>
        <a:bodyPr/>
        <a:lstStyle/>
        <a:p>
          <a:r>
            <a:rPr lang="en-US" b="1" i="1" dirty="0"/>
            <a:t>The Normal and Other Sampling Distributions</a:t>
          </a:r>
          <a:endParaRPr lang="en-US" dirty="0"/>
        </a:p>
      </dgm:t>
    </dgm:pt>
    <dgm:pt modelId="{F550E2B4-D1A0-4EB8-8B91-51D2DA47ADC3}" type="parTrans" cxnId="{BDD43C06-FBD9-4B97-B314-7F34877E62F1}">
      <dgm:prSet/>
      <dgm:spPr/>
      <dgm:t>
        <a:bodyPr/>
        <a:lstStyle/>
        <a:p>
          <a:endParaRPr lang="en-US"/>
        </a:p>
      </dgm:t>
    </dgm:pt>
    <dgm:pt modelId="{E6CEDA70-8722-4E3F-A07E-E74CFF77695A}" type="sibTrans" cxnId="{BDD43C06-FBD9-4B97-B314-7F34877E62F1}">
      <dgm:prSet/>
      <dgm:spPr/>
      <dgm:t>
        <a:bodyPr/>
        <a:lstStyle/>
        <a:p>
          <a:endParaRPr lang="en-US"/>
        </a:p>
      </dgm:t>
    </dgm:pt>
    <dgm:pt modelId="{B7448C66-F3B4-4032-B31D-6602361BD7D9}">
      <dgm:prSet/>
      <dgm:spPr/>
      <dgm:t>
        <a:bodyPr/>
        <a:lstStyle/>
        <a:p>
          <a:r>
            <a:rPr lang="en-US" dirty="0"/>
            <a:t>Often, we are able to determine the probability distribution of a particular statistic if we know the probability distribution of the population from which the sample was drawn. The probability distribution of a statistic is called a </a:t>
          </a:r>
          <a:r>
            <a:rPr lang="en-US" b="1" dirty="0"/>
            <a:t>sampling distribution</a:t>
          </a:r>
          <a:r>
            <a:rPr lang="en-US" dirty="0"/>
            <a:t>. </a:t>
          </a:r>
        </a:p>
      </dgm:t>
    </dgm:pt>
    <dgm:pt modelId="{BA1F5FB4-6436-4808-AAAC-9DAD960EA705}" type="parTrans" cxnId="{553BA128-631D-47BC-9FA7-0B6DB41DD606}">
      <dgm:prSet/>
      <dgm:spPr/>
      <dgm:t>
        <a:bodyPr/>
        <a:lstStyle/>
        <a:p>
          <a:endParaRPr lang="en-US"/>
        </a:p>
      </dgm:t>
    </dgm:pt>
    <dgm:pt modelId="{0B7893D0-E5E9-4BA7-8842-1344A1C0FC10}" type="sibTrans" cxnId="{553BA128-631D-47BC-9FA7-0B6DB41DD606}">
      <dgm:prSet/>
      <dgm:spPr/>
      <dgm:t>
        <a:bodyPr/>
        <a:lstStyle/>
        <a:p>
          <a:endParaRPr lang="en-US"/>
        </a:p>
      </dgm:t>
    </dgm:pt>
    <dgm:pt modelId="{F0D92459-BB88-8F40-8FE8-3839F90DA82F}" type="pres">
      <dgm:prSet presAssocID="{0A21D364-D292-46DC-A053-42BA813362C0}" presName="diagram" presStyleCnt="0">
        <dgm:presLayoutVars>
          <dgm:dir/>
          <dgm:resizeHandles val="exact"/>
        </dgm:presLayoutVars>
      </dgm:prSet>
      <dgm:spPr/>
    </dgm:pt>
    <dgm:pt modelId="{F3DCFA52-24CF-4D4C-94A6-9939D1959145}" type="pres">
      <dgm:prSet presAssocID="{A94EAB6B-B17A-47FA-A266-C6376364A8F2}" presName="node" presStyleLbl="node1" presStyleIdx="0" presStyleCnt="2">
        <dgm:presLayoutVars>
          <dgm:bulletEnabled val="1"/>
        </dgm:presLayoutVars>
      </dgm:prSet>
      <dgm:spPr/>
    </dgm:pt>
    <dgm:pt modelId="{1273685A-F3C7-AA4F-87B6-166BDCE5FFEA}" type="pres">
      <dgm:prSet presAssocID="{E6CEDA70-8722-4E3F-A07E-E74CFF77695A}" presName="sibTrans" presStyleLbl="sibTrans2D1" presStyleIdx="0" presStyleCnt="1"/>
      <dgm:spPr/>
    </dgm:pt>
    <dgm:pt modelId="{022BC073-3339-D047-9323-BF918CBD8511}" type="pres">
      <dgm:prSet presAssocID="{E6CEDA70-8722-4E3F-A07E-E74CFF77695A}" presName="connectorText" presStyleLbl="sibTrans2D1" presStyleIdx="0" presStyleCnt="1"/>
      <dgm:spPr/>
    </dgm:pt>
    <dgm:pt modelId="{D7DCA379-A8F2-8040-A5EB-D40EE9D037F7}" type="pres">
      <dgm:prSet presAssocID="{B7448C66-F3B4-4032-B31D-6602361BD7D9}" presName="node" presStyleLbl="node1" presStyleIdx="1" presStyleCnt="2">
        <dgm:presLayoutVars>
          <dgm:bulletEnabled val="1"/>
        </dgm:presLayoutVars>
      </dgm:prSet>
      <dgm:spPr/>
    </dgm:pt>
  </dgm:ptLst>
  <dgm:cxnLst>
    <dgm:cxn modelId="{BDD43C06-FBD9-4B97-B314-7F34877E62F1}" srcId="{0A21D364-D292-46DC-A053-42BA813362C0}" destId="{A94EAB6B-B17A-47FA-A266-C6376364A8F2}" srcOrd="0" destOrd="0" parTransId="{F550E2B4-D1A0-4EB8-8B91-51D2DA47ADC3}" sibTransId="{E6CEDA70-8722-4E3F-A07E-E74CFF77695A}"/>
    <dgm:cxn modelId="{074F2921-A79B-984D-AA3D-9670ACDDC56E}" type="presOf" srcId="{E6CEDA70-8722-4E3F-A07E-E74CFF77695A}" destId="{022BC073-3339-D047-9323-BF918CBD8511}" srcOrd="1" destOrd="0" presId="urn:microsoft.com/office/officeart/2005/8/layout/process5"/>
    <dgm:cxn modelId="{553BA128-631D-47BC-9FA7-0B6DB41DD606}" srcId="{0A21D364-D292-46DC-A053-42BA813362C0}" destId="{B7448C66-F3B4-4032-B31D-6602361BD7D9}" srcOrd="1" destOrd="0" parTransId="{BA1F5FB4-6436-4808-AAAC-9DAD960EA705}" sibTransId="{0B7893D0-E5E9-4BA7-8842-1344A1C0FC10}"/>
    <dgm:cxn modelId="{D6486947-E945-5848-B1BB-D7C0A0F5141F}" type="presOf" srcId="{A94EAB6B-B17A-47FA-A266-C6376364A8F2}" destId="{F3DCFA52-24CF-4D4C-94A6-9939D1959145}" srcOrd="0" destOrd="0" presId="urn:microsoft.com/office/officeart/2005/8/layout/process5"/>
    <dgm:cxn modelId="{C7CB017F-FD19-C142-BD13-1001280D8433}" type="presOf" srcId="{E6CEDA70-8722-4E3F-A07E-E74CFF77695A}" destId="{1273685A-F3C7-AA4F-87B6-166BDCE5FFEA}" srcOrd="0" destOrd="0" presId="urn:microsoft.com/office/officeart/2005/8/layout/process5"/>
    <dgm:cxn modelId="{E9E678AD-8D3E-BF45-B67D-B3C805F5ADDD}" type="presOf" srcId="{0A21D364-D292-46DC-A053-42BA813362C0}" destId="{F0D92459-BB88-8F40-8FE8-3839F90DA82F}" srcOrd="0" destOrd="0" presId="urn:microsoft.com/office/officeart/2005/8/layout/process5"/>
    <dgm:cxn modelId="{78C2A0F3-846B-8B4B-BB50-06F9CE43EA46}" type="presOf" srcId="{B7448C66-F3B4-4032-B31D-6602361BD7D9}" destId="{D7DCA379-A8F2-8040-A5EB-D40EE9D037F7}" srcOrd="0" destOrd="0" presId="urn:microsoft.com/office/officeart/2005/8/layout/process5"/>
    <dgm:cxn modelId="{5228B42F-40C4-3A40-B2D0-28C5CE88E202}" type="presParOf" srcId="{F0D92459-BB88-8F40-8FE8-3839F90DA82F}" destId="{F3DCFA52-24CF-4D4C-94A6-9939D1959145}" srcOrd="0" destOrd="0" presId="urn:microsoft.com/office/officeart/2005/8/layout/process5"/>
    <dgm:cxn modelId="{9D98E8C0-8AB9-AC44-BCE7-0F6BF9B70464}" type="presParOf" srcId="{F0D92459-BB88-8F40-8FE8-3839F90DA82F}" destId="{1273685A-F3C7-AA4F-87B6-166BDCE5FFEA}" srcOrd="1" destOrd="0" presId="urn:microsoft.com/office/officeart/2005/8/layout/process5"/>
    <dgm:cxn modelId="{51083794-A91E-6A4D-9911-022AE8A4D6A9}" type="presParOf" srcId="{1273685A-F3C7-AA4F-87B6-166BDCE5FFEA}" destId="{022BC073-3339-D047-9323-BF918CBD8511}" srcOrd="0" destOrd="0" presId="urn:microsoft.com/office/officeart/2005/8/layout/process5"/>
    <dgm:cxn modelId="{439E1B59-35DB-7341-96BC-69AE08B98F3A}" type="presParOf" srcId="{F0D92459-BB88-8F40-8FE8-3839F90DA82F}" destId="{D7DCA379-A8F2-8040-A5EB-D40EE9D037F7}" srcOrd="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CFA52-24CF-4D4C-94A6-9939D1959145}">
      <dsp:nvSpPr>
        <dsp:cNvPr id="0" name=""/>
        <dsp:cNvSpPr/>
      </dsp:nvSpPr>
      <dsp:spPr>
        <a:xfrm>
          <a:off x="1339956" y="346"/>
          <a:ext cx="2461058" cy="1476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1" kern="1200" dirty="0"/>
            <a:t>The Normal and Other Sampling Distributions</a:t>
          </a:r>
          <a:endParaRPr lang="en-US" sz="1100" kern="1200" dirty="0"/>
        </a:p>
      </dsp:txBody>
      <dsp:txXfrm>
        <a:off x="1383205" y="43595"/>
        <a:ext cx="2374560" cy="1390137"/>
      </dsp:txXfrm>
    </dsp:sp>
    <dsp:sp modelId="{1273685A-F3C7-AA4F-87B6-166BDCE5FFEA}">
      <dsp:nvSpPr>
        <dsp:cNvPr id="0" name=""/>
        <dsp:cNvSpPr/>
      </dsp:nvSpPr>
      <dsp:spPr>
        <a:xfrm>
          <a:off x="4017587" y="433492"/>
          <a:ext cx="521744" cy="6103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017587" y="555560"/>
        <a:ext cx="365221" cy="366206"/>
      </dsp:txXfrm>
    </dsp:sp>
    <dsp:sp modelId="{D7DCA379-A8F2-8040-A5EB-D40EE9D037F7}">
      <dsp:nvSpPr>
        <dsp:cNvPr id="0" name=""/>
        <dsp:cNvSpPr/>
      </dsp:nvSpPr>
      <dsp:spPr>
        <a:xfrm>
          <a:off x="4785438" y="346"/>
          <a:ext cx="2461058" cy="1476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Often, we are able to determine the probability distribution of a particular statistic if we know the probability distribution of the population from which the sample was drawn. The probability distribution of a statistic is called a </a:t>
          </a:r>
          <a:r>
            <a:rPr lang="en-US" sz="1100" b="1" kern="1200" dirty="0"/>
            <a:t>sampling distribution</a:t>
          </a:r>
          <a:r>
            <a:rPr lang="en-US" sz="1100" kern="1200" dirty="0"/>
            <a:t>. </a:t>
          </a:r>
        </a:p>
      </dsp:txBody>
      <dsp:txXfrm>
        <a:off x="4828687" y="43595"/>
        <a:ext cx="2374560" cy="13901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208" y="8642756"/>
            <a:ext cx="1535609" cy="487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3" name="Text Box 22"/>
          <p:cNvSpPr txBox="1">
            <a:spLocks noChangeArrowheads="1"/>
          </p:cNvSpPr>
          <p:nvPr/>
        </p:nvSpPr>
        <p:spPr bwMode="auto">
          <a:xfrm>
            <a:off x="2804620" y="8711995"/>
            <a:ext cx="3858825" cy="393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lstStyle>
            <a:lvl1pPr eaLnBrk="0" hangingPunct="0">
              <a:defRPr sz="3200">
                <a:solidFill>
                  <a:schemeClr val="tx1"/>
                </a:solidFill>
                <a:latin typeface="GE Inspira Pitch" pitchFamily="34" charset="0"/>
              </a:defRPr>
            </a:lvl1pPr>
            <a:lvl2pPr marL="742950" indent="-285750" eaLnBrk="0" hangingPunct="0">
              <a:defRPr sz="3200">
                <a:solidFill>
                  <a:schemeClr val="tx1"/>
                </a:solidFill>
                <a:latin typeface="GE Inspira Pitch" pitchFamily="34" charset="0"/>
              </a:defRPr>
            </a:lvl2pPr>
            <a:lvl3pPr marL="1143000" indent="-228600" eaLnBrk="0" hangingPunct="0">
              <a:defRPr sz="3200">
                <a:solidFill>
                  <a:schemeClr val="tx1"/>
                </a:solidFill>
                <a:latin typeface="GE Inspira Pitch" pitchFamily="34" charset="0"/>
              </a:defRPr>
            </a:lvl3pPr>
            <a:lvl4pPr marL="1600200" indent="-228600" eaLnBrk="0" hangingPunct="0">
              <a:defRPr sz="3200">
                <a:solidFill>
                  <a:schemeClr val="tx1"/>
                </a:solidFill>
                <a:latin typeface="GE Inspira Pitch" pitchFamily="34" charset="0"/>
              </a:defRPr>
            </a:lvl4pPr>
            <a:lvl5pPr marL="2057400" indent="-228600" eaLnBrk="0" hangingPunct="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r">
              <a:lnSpc>
                <a:spcPts val="1062"/>
              </a:lnSpc>
              <a:defRPr/>
            </a:pPr>
            <a:fld id="{BDA25959-3075-41E2-86D9-63CF16404D86}" type="slidenum">
              <a:rPr lang="en-US" sz="900">
                <a:solidFill>
                  <a:srgbClr val="1E4191"/>
                </a:solidFill>
              </a:rPr>
              <a:pPr algn="r">
                <a:lnSpc>
                  <a:spcPts val="1062"/>
                </a:lnSpc>
                <a:defRPr/>
              </a:pPr>
              <a:t>‹#›</a:t>
            </a:fld>
            <a:r>
              <a:rPr lang="en-US" sz="900" dirty="0">
                <a:solidFill>
                  <a:srgbClr val="1E4191"/>
                </a:solidFill>
              </a:rPr>
              <a:t> /</a:t>
            </a:r>
          </a:p>
          <a:p>
            <a:pPr algn="r">
              <a:lnSpc>
                <a:spcPts val="1062"/>
              </a:lnSpc>
              <a:defRPr/>
            </a:pPr>
            <a:r>
              <a:rPr lang="en-US" sz="900" dirty="0">
                <a:solidFill>
                  <a:srgbClr val="1E4191"/>
                </a:solidFill>
              </a:rPr>
              <a:t>GE  / </a:t>
            </a:r>
          </a:p>
          <a:p>
            <a:pPr algn="r">
              <a:defRPr/>
            </a:pPr>
            <a:endParaRPr lang="en-US" sz="900" dirty="0">
              <a:solidFill>
                <a:srgbClr val="1E4191"/>
              </a:solidFill>
            </a:endParaRPr>
          </a:p>
        </p:txBody>
      </p:sp>
    </p:spTree>
    <p:extLst>
      <p:ext uri="{BB962C8B-B14F-4D97-AF65-F5344CB8AC3E}">
        <p14:creationId xmlns:p14="http://schemas.microsoft.com/office/powerpoint/2010/main" val="1628654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08" y="8642756"/>
            <a:ext cx="1535609" cy="487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9" name="Rectangle 4"/>
          <p:cNvSpPr>
            <a:spLocks noGrp="1" noRot="1" noChangeAspect="1" noChangeArrowheads="1" noTextEdit="1"/>
          </p:cNvSpPr>
          <p:nvPr>
            <p:ph type="sldImg" idx="2"/>
          </p:nvPr>
        </p:nvSpPr>
        <p:spPr bwMode="auto">
          <a:xfrm>
            <a:off x="850900" y="222250"/>
            <a:ext cx="5553075" cy="416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78853" name="Rectangle 5"/>
          <p:cNvSpPr>
            <a:spLocks noGrp="1" noChangeArrowheads="1"/>
          </p:cNvSpPr>
          <p:nvPr>
            <p:ph type="body" sz="quarter" idx="3"/>
          </p:nvPr>
        </p:nvSpPr>
        <p:spPr bwMode="auto">
          <a:xfrm>
            <a:off x="877491" y="4505250"/>
            <a:ext cx="5499551" cy="4163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261" tIns="46631" rIns="93261" bIns="466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1" name="Text Box 14"/>
          <p:cNvSpPr txBox="1">
            <a:spLocks noChangeArrowheads="1"/>
          </p:cNvSpPr>
          <p:nvPr/>
        </p:nvSpPr>
        <p:spPr bwMode="auto">
          <a:xfrm>
            <a:off x="2804620" y="8711995"/>
            <a:ext cx="3858825" cy="393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lstStyle>
            <a:lvl1pPr eaLnBrk="0" hangingPunct="0">
              <a:defRPr sz="3200">
                <a:solidFill>
                  <a:schemeClr val="tx1"/>
                </a:solidFill>
                <a:latin typeface="GE Inspira Pitch" pitchFamily="34" charset="0"/>
              </a:defRPr>
            </a:lvl1pPr>
            <a:lvl2pPr marL="742950" indent="-285750" eaLnBrk="0" hangingPunct="0">
              <a:defRPr sz="3200">
                <a:solidFill>
                  <a:schemeClr val="tx1"/>
                </a:solidFill>
                <a:latin typeface="GE Inspira Pitch" pitchFamily="34" charset="0"/>
              </a:defRPr>
            </a:lvl2pPr>
            <a:lvl3pPr marL="1143000" indent="-228600" eaLnBrk="0" hangingPunct="0">
              <a:defRPr sz="3200">
                <a:solidFill>
                  <a:schemeClr val="tx1"/>
                </a:solidFill>
                <a:latin typeface="GE Inspira Pitch" pitchFamily="34" charset="0"/>
              </a:defRPr>
            </a:lvl3pPr>
            <a:lvl4pPr marL="1600200" indent="-228600" eaLnBrk="0" hangingPunct="0">
              <a:defRPr sz="3200">
                <a:solidFill>
                  <a:schemeClr val="tx1"/>
                </a:solidFill>
                <a:latin typeface="GE Inspira Pitch" pitchFamily="34" charset="0"/>
              </a:defRPr>
            </a:lvl4pPr>
            <a:lvl5pPr marL="2057400" indent="-228600" eaLnBrk="0" hangingPunct="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r">
              <a:lnSpc>
                <a:spcPts val="1062"/>
              </a:lnSpc>
              <a:defRPr/>
            </a:pPr>
            <a:fld id="{CBEF398A-36F1-4417-8D40-94A3E7367D75}" type="slidenum">
              <a:rPr lang="en-US" sz="900">
                <a:solidFill>
                  <a:srgbClr val="1E4191"/>
                </a:solidFill>
              </a:rPr>
              <a:pPr algn="r">
                <a:lnSpc>
                  <a:spcPts val="1062"/>
                </a:lnSpc>
                <a:defRPr/>
              </a:pPr>
              <a:t>‹#›</a:t>
            </a:fld>
            <a:r>
              <a:rPr lang="en-US" sz="900" dirty="0">
                <a:solidFill>
                  <a:srgbClr val="1E4191"/>
                </a:solidFill>
              </a:rPr>
              <a:t> /</a:t>
            </a:r>
          </a:p>
          <a:p>
            <a:pPr algn="r">
              <a:lnSpc>
                <a:spcPts val="1062"/>
              </a:lnSpc>
              <a:defRPr/>
            </a:pPr>
            <a:r>
              <a:rPr lang="en-US" sz="900" dirty="0">
                <a:solidFill>
                  <a:srgbClr val="1E4191"/>
                </a:solidFill>
              </a:rPr>
              <a:t>GE  / </a:t>
            </a:r>
          </a:p>
          <a:p>
            <a:pPr algn="r">
              <a:defRPr/>
            </a:pPr>
            <a:endParaRPr lang="en-US" sz="900" dirty="0">
              <a:solidFill>
                <a:srgbClr val="1E4191"/>
              </a:solidFill>
            </a:endParaRPr>
          </a:p>
        </p:txBody>
      </p:sp>
    </p:spTree>
    <p:extLst>
      <p:ext uri="{BB962C8B-B14F-4D97-AF65-F5344CB8AC3E}">
        <p14:creationId xmlns:p14="http://schemas.microsoft.com/office/powerpoint/2010/main" val="2710445781"/>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30000"/>
      </a:spcBef>
      <a:spcAft>
        <a:spcPct val="0"/>
      </a:spcAft>
      <a:defRPr sz="1200" kern="1200">
        <a:solidFill>
          <a:srgbClr val="4157AD"/>
        </a:solidFill>
        <a:latin typeface="GE Inspira Pitch" pitchFamily="34" charset="0"/>
        <a:ea typeface="+mn-ea"/>
        <a:cs typeface="+mn-cs"/>
      </a:defRPr>
    </a:lvl1pPr>
    <a:lvl2pPr marL="457200" algn="l" rtl="0" eaLnBrk="0" fontAlgn="base" hangingPunct="0">
      <a:lnSpc>
        <a:spcPct val="90000"/>
      </a:lnSpc>
      <a:spcBef>
        <a:spcPct val="30000"/>
      </a:spcBef>
      <a:spcAft>
        <a:spcPct val="0"/>
      </a:spcAft>
      <a:defRPr sz="1200" kern="1200">
        <a:solidFill>
          <a:srgbClr val="4157AD"/>
        </a:solidFill>
        <a:latin typeface="GE Inspira Pitch" pitchFamily="34" charset="0"/>
        <a:ea typeface="+mn-ea"/>
        <a:cs typeface="+mn-cs"/>
      </a:defRPr>
    </a:lvl2pPr>
    <a:lvl3pPr marL="914400" algn="l" rtl="0" eaLnBrk="0" fontAlgn="base" hangingPunct="0">
      <a:lnSpc>
        <a:spcPct val="90000"/>
      </a:lnSpc>
      <a:spcBef>
        <a:spcPct val="30000"/>
      </a:spcBef>
      <a:spcAft>
        <a:spcPct val="0"/>
      </a:spcAft>
      <a:defRPr sz="1200" kern="1200">
        <a:solidFill>
          <a:srgbClr val="4157AD"/>
        </a:solidFill>
        <a:latin typeface="GE Inspira Pitch" pitchFamily="34" charset="0"/>
        <a:ea typeface="+mn-ea"/>
        <a:cs typeface="+mn-cs"/>
      </a:defRPr>
    </a:lvl3pPr>
    <a:lvl4pPr marL="1371600" algn="l" rtl="0" eaLnBrk="0" fontAlgn="base" hangingPunct="0">
      <a:lnSpc>
        <a:spcPct val="90000"/>
      </a:lnSpc>
      <a:spcBef>
        <a:spcPct val="30000"/>
      </a:spcBef>
      <a:spcAft>
        <a:spcPct val="0"/>
      </a:spcAft>
      <a:defRPr sz="1200" kern="1200">
        <a:solidFill>
          <a:srgbClr val="4157AD"/>
        </a:solidFill>
        <a:latin typeface="GE Inspira Pitch" pitchFamily="34" charset="0"/>
        <a:ea typeface="+mn-ea"/>
        <a:cs typeface="+mn-cs"/>
      </a:defRPr>
    </a:lvl4pPr>
    <a:lvl5pPr marL="1828800" algn="l" rtl="0" eaLnBrk="0" fontAlgn="base" hangingPunct="0">
      <a:lnSpc>
        <a:spcPct val="90000"/>
      </a:lnSpc>
      <a:spcBef>
        <a:spcPct val="30000"/>
      </a:spcBef>
      <a:spcAft>
        <a:spcPct val="0"/>
      </a:spcAft>
      <a:defRPr sz="1200" kern="1200">
        <a:solidFill>
          <a:srgbClr val="4157AD"/>
        </a:solidFill>
        <a:latin typeface="GE Inspira Pitch"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r>
              <a:rPr lang="en-US" sz="1800" i="1" dirty="0">
                <a:effectLst/>
                <a:latin typeface="Times"/>
              </a:rPr>
              <a:t>S</a:t>
            </a:r>
            <a:r>
              <a:rPr lang="en-US" sz="1800" dirty="0">
                <a:effectLst/>
                <a:latin typeface="Times"/>
              </a:rPr>
              <a:t>2 is an unbiased estimator of </a:t>
            </a:r>
            <a:r>
              <a:rPr lang="en-US" sz="1800" dirty="0">
                <a:effectLst/>
                <a:latin typeface="MathPiOneItalic"/>
              </a:rPr>
              <a:t>!</a:t>
            </a:r>
            <a:r>
              <a:rPr lang="en-US" sz="1800" dirty="0">
                <a:effectLst/>
                <a:latin typeface="Times"/>
              </a:rPr>
              <a:t>2. </a:t>
            </a:r>
            <a:endParaRPr lang="en-US" dirty="0"/>
          </a:p>
          <a:p>
            <a:endParaRPr lang="en-US" dirty="0"/>
          </a:p>
        </p:txBody>
      </p:sp>
    </p:spTree>
    <p:extLst>
      <p:ext uri="{BB962C8B-B14F-4D97-AF65-F5344CB8AC3E}">
        <p14:creationId xmlns:p14="http://schemas.microsoft.com/office/powerpoint/2010/main" val="1577350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5459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1358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105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3234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8831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r>
              <a:rPr lang="en-US" sz="1800" i="1" dirty="0">
                <a:effectLst/>
                <a:latin typeface="Times"/>
              </a:rPr>
              <a:t>S</a:t>
            </a:r>
            <a:r>
              <a:rPr lang="en-US" sz="1800" dirty="0">
                <a:effectLst/>
                <a:latin typeface="Times"/>
              </a:rPr>
              <a:t>2 is an unbiased estimator of </a:t>
            </a:r>
            <a:r>
              <a:rPr lang="en-US" sz="1800" dirty="0">
                <a:effectLst/>
                <a:latin typeface="MathPiOneItalic"/>
              </a:rPr>
              <a:t>!</a:t>
            </a:r>
            <a:r>
              <a:rPr lang="en-US" sz="1800" dirty="0">
                <a:effectLst/>
                <a:latin typeface="Times"/>
              </a:rPr>
              <a:t>2. </a:t>
            </a:r>
            <a:endParaRPr lang="en-US" dirty="0"/>
          </a:p>
          <a:p>
            <a:endParaRPr lang="en-US" dirty="0"/>
          </a:p>
        </p:txBody>
      </p:sp>
    </p:spTree>
    <p:extLst>
      <p:ext uri="{BB962C8B-B14F-4D97-AF65-F5344CB8AC3E}">
        <p14:creationId xmlns:p14="http://schemas.microsoft.com/office/powerpoint/2010/main" val="3121398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r>
              <a:rPr lang="en-US" sz="1800" i="1" dirty="0">
                <a:effectLst/>
                <a:latin typeface="Times"/>
              </a:rPr>
              <a:t>S</a:t>
            </a:r>
            <a:r>
              <a:rPr lang="en-US" sz="1800" dirty="0">
                <a:effectLst/>
                <a:latin typeface="Times"/>
              </a:rPr>
              <a:t>2 is an unbiased estimator of </a:t>
            </a:r>
            <a:r>
              <a:rPr lang="en-US" sz="1800" dirty="0">
                <a:effectLst/>
                <a:latin typeface="MathPiOneItalic"/>
              </a:rPr>
              <a:t>!</a:t>
            </a:r>
            <a:r>
              <a:rPr lang="en-US" sz="1800" dirty="0">
                <a:effectLst/>
                <a:latin typeface="Times"/>
              </a:rPr>
              <a:t>2. </a:t>
            </a:r>
            <a:endParaRPr lang="en-US" dirty="0"/>
          </a:p>
          <a:p>
            <a:endParaRPr lang="en-US" dirty="0"/>
          </a:p>
        </p:txBody>
      </p:sp>
    </p:spTree>
    <p:extLst>
      <p:ext uri="{BB962C8B-B14F-4D97-AF65-F5344CB8AC3E}">
        <p14:creationId xmlns:p14="http://schemas.microsoft.com/office/powerpoint/2010/main" val="138461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r>
              <a:rPr lang="en-US" sz="1800" i="1" dirty="0">
                <a:effectLst/>
                <a:latin typeface="Times"/>
              </a:rPr>
              <a:t>S</a:t>
            </a:r>
            <a:r>
              <a:rPr lang="en-US" sz="1800" dirty="0">
                <a:effectLst/>
                <a:latin typeface="Times"/>
              </a:rPr>
              <a:t>2 is an unbiased estimator of </a:t>
            </a:r>
            <a:r>
              <a:rPr lang="en-US" sz="1800" dirty="0">
                <a:effectLst/>
                <a:latin typeface="MathPiOneItalic"/>
              </a:rPr>
              <a:t>!</a:t>
            </a:r>
            <a:r>
              <a:rPr lang="en-US" sz="1800" dirty="0">
                <a:effectLst/>
                <a:latin typeface="Times"/>
              </a:rPr>
              <a:t>2. </a:t>
            </a:r>
            <a:endParaRPr lang="en-US" dirty="0"/>
          </a:p>
          <a:p>
            <a:endParaRPr lang="en-US" dirty="0"/>
          </a:p>
        </p:txBody>
      </p:sp>
    </p:spTree>
    <p:extLst>
      <p:ext uri="{BB962C8B-B14F-4D97-AF65-F5344CB8AC3E}">
        <p14:creationId xmlns:p14="http://schemas.microsoft.com/office/powerpoint/2010/main" val="389412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r>
              <a:rPr lang="en-US" sz="1800" i="1" dirty="0">
                <a:effectLst/>
                <a:latin typeface="Times"/>
              </a:rPr>
              <a:t>S</a:t>
            </a:r>
            <a:r>
              <a:rPr lang="en-US" sz="1800" dirty="0">
                <a:effectLst/>
                <a:latin typeface="Times"/>
              </a:rPr>
              <a:t>2 is an unbiased estimator of </a:t>
            </a:r>
            <a:r>
              <a:rPr lang="en-US" sz="1800" dirty="0">
                <a:effectLst/>
                <a:latin typeface="MathPiOneItalic"/>
              </a:rPr>
              <a:t>!</a:t>
            </a:r>
            <a:r>
              <a:rPr lang="en-US" sz="1800" dirty="0">
                <a:effectLst/>
                <a:latin typeface="Times"/>
              </a:rPr>
              <a:t>2. </a:t>
            </a:r>
            <a:endParaRPr lang="en-US" dirty="0"/>
          </a:p>
          <a:p>
            <a:endParaRPr lang="en-US" dirty="0"/>
          </a:p>
        </p:txBody>
      </p:sp>
    </p:spTree>
    <p:extLst>
      <p:ext uri="{BB962C8B-B14F-4D97-AF65-F5344CB8AC3E}">
        <p14:creationId xmlns:p14="http://schemas.microsoft.com/office/powerpoint/2010/main" val="137409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r>
              <a:rPr lang="en-US" sz="1800" i="1" dirty="0">
                <a:effectLst/>
                <a:latin typeface="Times"/>
              </a:rPr>
              <a:t>S</a:t>
            </a:r>
            <a:r>
              <a:rPr lang="en-US" sz="1800" dirty="0">
                <a:effectLst/>
                <a:latin typeface="Times"/>
              </a:rPr>
              <a:t>2 is an unbiased estimator of </a:t>
            </a:r>
            <a:r>
              <a:rPr lang="en-US" sz="1800" dirty="0">
                <a:effectLst/>
                <a:latin typeface="MathPiOneItalic"/>
              </a:rPr>
              <a:t>!</a:t>
            </a:r>
            <a:r>
              <a:rPr lang="en-US" sz="1800" dirty="0">
                <a:effectLst/>
                <a:latin typeface="Times"/>
              </a:rPr>
              <a:t>2. </a:t>
            </a:r>
            <a:endParaRPr lang="en-US" dirty="0"/>
          </a:p>
          <a:p>
            <a:endParaRPr lang="en-US" dirty="0"/>
          </a:p>
        </p:txBody>
      </p:sp>
    </p:spTree>
    <p:extLst>
      <p:ext uri="{BB962C8B-B14F-4D97-AF65-F5344CB8AC3E}">
        <p14:creationId xmlns:p14="http://schemas.microsoft.com/office/powerpoint/2010/main" val="2603523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7113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427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346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p:cNvSpPr/>
          <p:nvPr userDrawn="1"/>
        </p:nvSpPr>
        <p:spPr>
          <a:xfrm>
            <a:off x="668215" y="6071314"/>
            <a:ext cx="724487" cy="246221"/>
          </a:xfrm>
          <a:prstGeom prst="rect">
            <a:avLst/>
          </a:prstGeom>
        </p:spPr>
        <p:txBody>
          <a:bodyPr wrap="square">
            <a:spAutoFit/>
          </a:bodyPr>
          <a:lstStyle/>
          <a:p>
            <a:r>
              <a:rPr lang="en-US" sz="1000" dirty="0">
                <a:solidFill>
                  <a:srgbClr val="1E4191"/>
                </a:solidFill>
              </a:rPr>
              <a:t>Title Only</a:t>
            </a:r>
          </a:p>
        </p:txBody>
      </p:sp>
      <p:sp>
        <p:nvSpPr>
          <p:cNvPr id="580615" name="Rectangle 7"/>
          <p:cNvSpPr>
            <a:spLocks noGrp="1" noChangeArrowheads="1"/>
          </p:cNvSpPr>
          <p:nvPr>
            <p:ph type="ctrTitle" sz="quarter"/>
          </p:nvPr>
        </p:nvSpPr>
        <p:spPr>
          <a:xfrm>
            <a:off x="344488" y="263525"/>
            <a:ext cx="8401050" cy="1395413"/>
          </a:xfrm>
        </p:spPr>
        <p:txBody>
          <a:bodyPr/>
          <a:lstStyle>
            <a:lvl1pPr>
              <a:spcBef>
                <a:spcPct val="25000"/>
              </a:spcBef>
              <a:defRPr sz="5000"/>
            </a:lvl1pPr>
          </a:lstStyle>
          <a:p>
            <a:pPr lvl="0"/>
            <a:r>
              <a:rPr lang="en-US" noProof="0"/>
              <a:t>Click to edit Master title style</a:t>
            </a:r>
          </a:p>
        </p:txBody>
      </p:sp>
      <p:sp>
        <p:nvSpPr>
          <p:cNvPr id="580616" name="Rectangle 8"/>
          <p:cNvSpPr>
            <a:spLocks noGrp="1" noChangeArrowheads="1"/>
          </p:cNvSpPr>
          <p:nvPr>
            <p:ph type="subTitle" sz="quarter" idx="1" hasCustomPrompt="1"/>
          </p:nvPr>
        </p:nvSpPr>
        <p:spPr>
          <a:xfrm>
            <a:off x="344488" y="1677988"/>
            <a:ext cx="8396287" cy="1752600"/>
          </a:xfrm>
        </p:spPr>
        <p:txBody>
          <a:bodyPr/>
          <a:lstStyle>
            <a:lvl1pPr>
              <a:spcBef>
                <a:spcPct val="0"/>
              </a:spcBef>
              <a:defRPr sz="4400" baseline="0">
                <a:solidFill>
                  <a:schemeClr val="accent2"/>
                </a:solidFill>
              </a:defRPr>
            </a:lvl1pPr>
          </a:lstStyle>
          <a:p>
            <a:r>
              <a:rPr lang="en-US" dirty="0"/>
              <a:t>Click to enter date</a:t>
            </a:r>
          </a:p>
        </p:txBody>
      </p:sp>
      <p:sp>
        <p:nvSpPr>
          <p:cNvPr id="2" name="TextBox 1"/>
          <p:cNvSpPr txBox="1"/>
          <p:nvPr userDrawn="1"/>
        </p:nvSpPr>
        <p:spPr>
          <a:xfrm>
            <a:off x="715503" y="3997516"/>
            <a:ext cx="7285584" cy="1754326"/>
          </a:xfrm>
          <a:prstGeom prst="rect">
            <a:avLst/>
          </a:prstGeom>
          <a:noFill/>
        </p:spPr>
        <p:txBody>
          <a:bodyPr wrap="none" rtlCol="0">
            <a:spAutoFit/>
          </a:bodyPr>
          <a:lstStyle/>
          <a:p>
            <a:pPr algn="ctr"/>
            <a:r>
              <a:rPr lang="en-US" dirty="0">
                <a:solidFill>
                  <a:srgbClr val="FF0000"/>
                </a:solidFill>
              </a:rPr>
              <a:t>This Presentation In Draft Mode</a:t>
            </a:r>
          </a:p>
          <a:p>
            <a:pPr algn="ctr"/>
            <a:r>
              <a:rPr lang="en-US" baseline="0" dirty="0">
                <a:solidFill>
                  <a:srgbClr val="FF0000"/>
                </a:solidFill>
              </a:rPr>
              <a:t>Use Layout to Select Classification Label</a:t>
            </a:r>
          </a:p>
          <a:p>
            <a:pPr algn="ctr"/>
            <a:endParaRPr lang="en-US" sz="1000" baseline="0" dirty="0">
              <a:solidFill>
                <a:srgbClr val="FF0000"/>
              </a:solidFill>
            </a:endParaRPr>
          </a:p>
          <a:p>
            <a:pPr algn="ctr"/>
            <a:r>
              <a:rPr lang="en-US" baseline="0" dirty="0">
                <a:solidFill>
                  <a:srgbClr val="FF0000"/>
                </a:solidFill>
              </a:rPr>
              <a:t>See Slide 2 For Classification Guidelines </a:t>
            </a:r>
            <a:endParaRPr lang="en-US" dirty="0">
              <a:solidFill>
                <a:srgbClr val="FF0000"/>
              </a:solidFill>
            </a:endParaRPr>
          </a:p>
        </p:txBody>
      </p:sp>
    </p:spTree>
    <p:extLst>
      <p:ext uri="{BB962C8B-B14F-4D97-AF65-F5344CB8AC3E}">
        <p14:creationId xmlns:p14="http://schemas.microsoft.com/office/powerpoint/2010/main" val="58208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4734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7704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727200"/>
            <a:ext cx="4152900"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27200"/>
            <a:ext cx="4154488"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291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344488" y="263525"/>
            <a:ext cx="8401050" cy="1395413"/>
          </a:xfrm>
        </p:spPr>
        <p:txBody>
          <a:bodyPr/>
          <a:lstStyle>
            <a:lvl1pPr>
              <a:spcBef>
                <a:spcPct val="25000"/>
              </a:spcBef>
              <a:defRPr sz="5000"/>
            </a:lvl1pPr>
          </a:lstStyle>
          <a:p>
            <a:pPr lvl="0"/>
            <a:r>
              <a:rPr lang="en-US" noProof="0"/>
              <a:t>Click to edit Master title style</a:t>
            </a:r>
          </a:p>
        </p:txBody>
      </p:sp>
      <p:sp>
        <p:nvSpPr>
          <p:cNvPr id="580616" name="Rectangle 8"/>
          <p:cNvSpPr>
            <a:spLocks noGrp="1" noChangeArrowheads="1"/>
          </p:cNvSpPr>
          <p:nvPr>
            <p:ph type="subTitle" sz="quarter" idx="1"/>
          </p:nvPr>
        </p:nvSpPr>
        <p:spPr>
          <a:xfrm>
            <a:off x="344488" y="1677988"/>
            <a:ext cx="8396287" cy="1752600"/>
          </a:xfrm>
        </p:spPr>
        <p:txBody>
          <a:bodyPr/>
          <a:lstStyle>
            <a:lvl1pPr>
              <a:spcBef>
                <a:spcPct val="0"/>
              </a:spcBef>
              <a:defRPr sz="4000">
                <a:solidFill>
                  <a:schemeClr val="accent2"/>
                </a:solidFill>
              </a:defRPr>
            </a:lvl1pPr>
            <a:lvl3pPr marL="455613" indent="0">
              <a:buNone/>
              <a:defRPr baseline="0">
                <a:solidFill>
                  <a:srgbClr val="00B0F0"/>
                </a:solidFill>
              </a:defRPr>
            </a:lvl3pPr>
          </a:lstStyle>
          <a:p>
            <a:pPr lvl="0"/>
            <a:r>
              <a:rPr lang="en-US" noProof="0" dirty="0"/>
              <a:t>Click to edit Master subtitle style</a:t>
            </a:r>
          </a:p>
        </p:txBody>
      </p:sp>
      <p:sp>
        <p:nvSpPr>
          <p:cNvPr id="6" name="Text Placeholder 2"/>
          <p:cNvSpPr>
            <a:spLocks noGrp="1"/>
          </p:cNvSpPr>
          <p:nvPr>
            <p:ph type="body" sz="quarter" idx="10" hasCustomPrompt="1"/>
          </p:nvPr>
        </p:nvSpPr>
        <p:spPr>
          <a:xfrm>
            <a:off x="359001" y="5007430"/>
            <a:ext cx="3555567" cy="457200"/>
          </a:xfrm>
        </p:spPr>
        <p:txBody>
          <a:bodyPr/>
          <a:lstStyle>
            <a:lvl1pPr>
              <a:defRPr sz="2000">
                <a:solidFill>
                  <a:schemeClr val="tx1"/>
                </a:solidFill>
              </a:defRPr>
            </a:lvl1pPr>
          </a:lstStyle>
          <a:p>
            <a:pPr marL="0" indent="0"/>
            <a:r>
              <a:rPr lang="en-US" dirty="0"/>
              <a:t>Click to add types </a:t>
            </a:r>
          </a:p>
        </p:txBody>
      </p:sp>
      <p:sp>
        <p:nvSpPr>
          <p:cNvPr id="2" name="Rectangle 1"/>
          <p:cNvSpPr/>
          <p:nvPr userDrawn="1"/>
        </p:nvSpPr>
        <p:spPr>
          <a:xfrm>
            <a:off x="262164" y="4012011"/>
            <a:ext cx="4572000" cy="1015663"/>
          </a:xfrm>
          <a:prstGeom prst="rect">
            <a:avLst/>
          </a:prstGeom>
        </p:spPr>
        <p:txBody>
          <a:bodyPr>
            <a:spAutoFit/>
          </a:bodyPr>
          <a:lstStyle/>
          <a:p>
            <a:pPr marL="0" indent="0"/>
            <a:r>
              <a:rPr lang="en-US" sz="2000" dirty="0"/>
              <a:t>This Document Contains the Following Data Types</a:t>
            </a:r>
          </a:p>
          <a:p>
            <a:pPr marL="0" indent="0"/>
            <a:r>
              <a:rPr lang="en-US" sz="2000" dirty="0"/>
              <a:t>GE Confidential</a:t>
            </a:r>
          </a:p>
        </p:txBody>
      </p:sp>
    </p:spTree>
    <p:extLst>
      <p:ext uri="{BB962C8B-B14F-4D97-AF65-F5344CB8AC3E}">
        <p14:creationId xmlns:p14="http://schemas.microsoft.com/office/powerpoint/2010/main" val="2960188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913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2768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456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727200"/>
            <a:ext cx="4152900"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27200"/>
            <a:ext cx="4154488"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722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dirty="0"/>
              <a:t>Click to edit Master title style</a:t>
            </a:r>
          </a:p>
        </p:txBody>
      </p:sp>
      <p:sp>
        <p:nvSpPr>
          <p:cNvPr id="3" name="Text Placeholder 2"/>
          <p:cNvSpPr>
            <a:spLocks noGrp="1"/>
          </p:cNvSpPr>
          <p:nvPr>
            <p:ph type="body" sz="half" idx="1"/>
          </p:nvPr>
        </p:nvSpPr>
        <p:spPr>
          <a:xfrm>
            <a:off x="228600" y="749300"/>
            <a:ext cx="8915400" cy="5475288"/>
          </a:xfrm>
        </p:spPr>
        <p:txBody>
          <a:bodyPr/>
          <a:lstStyle>
            <a:lvl1pPr>
              <a:spcBef>
                <a:spcPts val="900"/>
              </a:spcBef>
              <a:spcAft>
                <a:spcPts val="0"/>
              </a:spcAft>
              <a:defRPr sz="1800"/>
            </a:lvl1pPr>
            <a:lvl2pPr marL="396875" indent="-168275">
              <a:spcBef>
                <a:spcPts val="300"/>
              </a:spcBef>
              <a:spcAft>
                <a:spcPts val="0"/>
              </a:spcAft>
              <a:defRPr sz="1600"/>
            </a:lvl2pPr>
            <a:lvl3pPr marL="573088" indent="-176213">
              <a:spcBef>
                <a:spcPts val="0"/>
              </a:spcBef>
              <a:spcAft>
                <a:spcPts val="0"/>
              </a:spcAft>
              <a:defRPr sz="1200"/>
            </a:lvl3pPr>
            <a:lvl4pPr marL="739775" indent="-166688">
              <a:spcBef>
                <a:spcPts val="0"/>
              </a:spcBef>
              <a:spcAft>
                <a:spcPts val="0"/>
              </a:spcAft>
              <a:defRPr sz="1200"/>
            </a:lvl4pPr>
            <a:lvl5pPr marL="914400" indent="-174625">
              <a:spcBef>
                <a:spcPts val="0"/>
              </a:spcBef>
              <a:spcAft>
                <a:spcPts val="0"/>
              </a:spcAf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021986"/>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E59B41C9-F916-09F0-5601-E536565F4A40}"/>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 name="Line 8">
            <a:extLst>
              <a:ext uri="{FF2B5EF4-FFF2-40B4-BE49-F238E27FC236}">
                <a16:creationId xmlns:a16="http://schemas.microsoft.com/office/drawing/2014/main" id="{6D155255-FD0F-530E-765E-18A7187916D3}"/>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34" name="Rectangle 2"/>
          <p:cNvSpPr>
            <a:spLocks noGrp="1" noChangeArrowheads="1"/>
          </p:cNvSpPr>
          <p:nvPr>
            <p:ph type="ctrTitle"/>
          </p:nvPr>
        </p:nvSpPr>
        <p:spPr>
          <a:xfrm>
            <a:off x="914400" y="1524000"/>
            <a:ext cx="7623175" cy="1752600"/>
          </a:xfrm>
        </p:spPr>
        <p:txBody>
          <a:bodyPr/>
          <a:lstStyle>
            <a:lvl1pPr>
              <a:defRPr sz="5000"/>
            </a:lvl1pPr>
          </a:lstStyle>
          <a:p>
            <a:pPr lvl="0"/>
            <a:r>
              <a:rPr lang="en-US" noProof="0"/>
              <a:t>Click to edit Master title style</a:t>
            </a:r>
          </a:p>
        </p:txBody>
      </p:sp>
      <p:sp>
        <p:nvSpPr>
          <p:cNvPr id="69635" name="Rectangle 3"/>
          <p:cNvSpPr>
            <a:spLocks noGrp="1" noChangeArrowheads="1"/>
          </p:cNvSpPr>
          <p:nvPr>
            <p:ph type="subTitle" idx="1"/>
          </p:nvPr>
        </p:nvSpPr>
        <p:spPr>
          <a:xfrm>
            <a:off x="1981200" y="3962400"/>
            <a:ext cx="6553200" cy="1752600"/>
          </a:xfrm>
        </p:spPr>
        <p:txBody>
          <a:bodyPr/>
          <a:lstStyle>
            <a:lvl1pPr marL="0" indent="0">
              <a:buFont typeface="Wingdings" charset="0"/>
              <a:buNone/>
              <a:defRPr sz="2800"/>
            </a:lvl1pPr>
          </a:lstStyle>
          <a:p>
            <a:pPr lvl="0"/>
            <a:r>
              <a:rPr lang="en-US" noProof="0"/>
              <a:t>Click to edit Master subtitle style</a:t>
            </a:r>
          </a:p>
        </p:txBody>
      </p:sp>
      <p:sp>
        <p:nvSpPr>
          <p:cNvPr id="4" name="Rectangle 4">
            <a:extLst>
              <a:ext uri="{FF2B5EF4-FFF2-40B4-BE49-F238E27FC236}">
                <a16:creationId xmlns:a16="http://schemas.microsoft.com/office/drawing/2014/main" id="{9CFF9BA8-88CD-7F93-1BB5-4492AA073BD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5C169A5-D52F-1A54-59A5-80ECEF7BB159}"/>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F56638-A8C3-40E9-95EB-02D84BC05EDA}"/>
              </a:ext>
            </a:extLst>
          </p:cNvPr>
          <p:cNvSpPr>
            <a:spLocks noGrp="1" noChangeArrowheads="1"/>
          </p:cNvSpPr>
          <p:nvPr>
            <p:ph type="sldNum" sz="quarter" idx="12"/>
          </p:nvPr>
        </p:nvSpPr>
        <p:spPr/>
        <p:txBody>
          <a:bodyPr/>
          <a:lstStyle>
            <a:lvl1pPr>
              <a:defRPr smtClean="0"/>
            </a:lvl1pPr>
          </a:lstStyle>
          <a:p>
            <a:pPr>
              <a:defRPr/>
            </a:pPr>
            <a:fld id="{4D286DEE-DC36-5F42-8E22-8EA4F8DAB5E5}" type="slidenum">
              <a:rPr lang="en-US" altLang="en-US"/>
              <a:pPr>
                <a:defRPr/>
              </a:pPr>
              <a:t>‹#›</a:t>
            </a:fld>
            <a:endParaRPr lang="en-US" altLang="en-US"/>
          </a:p>
        </p:txBody>
      </p:sp>
    </p:spTree>
    <p:extLst>
      <p:ext uri="{BB962C8B-B14F-4D97-AF65-F5344CB8AC3E}">
        <p14:creationId xmlns:p14="http://schemas.microsoft.com/office/powerpoint/2010/main" val="393258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1683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668215" y="6071314"/>
            <a:ext cx="724487" cy="246221"/>
          </a:xfrm>
          <a:prstGeom prst="rect">
            <a:avLst/>
          </a:prstGeom>
        </p:spPr>
        <p:txBody>
          <a:bodyPr wrap="square">
            <a:spAutoFit/>
          </a:bodyPr>
          <a:lstStyle/>
          <a:p>
            <a:r>
              <a:rPr lang="en-US" sz="1000" dirty="0"/>
              <a:t>Title Only</a:t>
            </a:r>
          </a:p>
        </p:txBody>
      </p:sp>
      <p:sp>
        <p:nvSpPr>
          <p:cNvPr id="580615" name="Rectangle 7"/>
          <p:cNvSpPr>
            <a:spLocks noGrp="1" noChangeArrowheads="1"/>
          </p:cNvSpPr>
          <p:nvPr>
            <p:ph type="ctrTitle" sz="quarter"/>
          </p:nvPr>
        </p:nvSpPr>
        <p:spPr>
          <a:xfrm>
            <a:off x="344488" y="263525"/>
            <a:ext cx="8401050" cy="1395413"/>
          </a:xfrm>
        </p:spPr>
        <p:txBody>
          <a:bodyPr/>
          <a:lstStyle>
            <a:lvl1pPr>
              <a:spcBef>
                <a:spcPct val="25000"/>
              </a:spcBef>
              <a:defRPr sz="5000"/>
            </a:lvl1pPr>
          </a:lstStyle>
          <a:p>
            <a:pPr lvl="0"/>
            <a:r>
              <a:rPr lang="en-US" noProof="0"/>
              <a:t>Click to edit Master title style</a:t>
            </a:r>
          </a:p>
        </p:txBody>
      </p:sp>
      <p:sp>
        <p:nvSpPr>
          <p:cNvPr id="580616" name="Rectangle 8"/>
          <p:cNvSpPr>
            <a:spLocks noGrp="1" noChangeArrowheads="1"/>
          </p:cNvSpPr>
          <p:nvPr>
            <p:ph type="subTitle" sz="quarter" idx="1"/>
          </p:nvPr>
        </p:nvSpPr>
        <p:spPr>
          <a:xfrm>
            <a:off x="344488" y="1677988"/>
            <a:ext cx="8396287" cy="1752600"/>
          </a:xfrm>
        </p:spPr>
        <p:txBody>
          <a:bodyPr/>
          <a:lstStyle>
            <a:lvl1pPr>
              <a:spcBef>
                <a:spcPct val="0"/>
              </a:spcBef>
              <a:defRPr sz="5000">
                <a:solidFill>
                  <a:schemeClr val="accent2"/>
                </a:solidFill>
              </a:defRPr>
            </a:lvl1pPr>
          </a:lstStyle>
          <a:p>
            <a:pPr lvl="0"/>
            <a:r>
              <a:rPr lang="en-US" noProof="0" dirty="0"/>
              <a:t>Click to edit Master subtitle style</a:t>
            </a:r>
          </a:p>
        </p:txBody>
      </p:sp>
      <p:sp>
        <p:nvSpPr>
          <p:cNvPr id="8" name="Text Placeholder 2"/>
          <p:cNvSpPr>
            <a:spLocks noGrp="1"/>
          </p:cNvSpPr>
          <p:nvPr>
            <p:ph type="body" sz="quarter" idx="10" hasCustomPrompt="1"/>
          </p:nvPr>
        </p:nvSpPr>
        <p:spPr>
          <a:xfrm>
            <a:off x="349252" y="5027674"/>
            <a:ext cx="3555567" cy="457200"/>
          </a:xfrm>
        </p:spPr>
        <p:txBody>
          <a:bodyPr/>
          <a:lstStyle>
            <a:lvl1pPr>
              <a:defRPr sz="2000">
                <a:solidFill>
                  <a:schemeClr val="tx1"/>
                </a:solidFill>
              </a:defRPr>
            </a:lvl1pPr>
          </a:lstStyle>
          <a:p>
            <a:pPr marL="0" indent="0"/>
            <a:r>
              <a:rPr lang="en-US" dirty="0"/>
              <a:t>Click to add types </a:t>
            </a:r>
          </a:p>
        </p:txBody>
      </p:sp>
      <p:sp>
        <p:nvSpPr>
          <p:cNvPr id="9" name="Rectangle 8"/>
          <p:cNvSpPr/>
          <p:nvPr userDrawn="1"/>
        </p:nvSpPr>
        <p:spPr>
          <a:xfrm>
            <a:off x="262164" y="4012011"/>
            <a:ext cx="4572000" cy="1015663"/>
          </a:xfrm>
          <a:prstGeom prst="rect">
            <a:avLst/>
          </a:prstGeom>
        </p:spPr>
        <p:txBody>
          <a:bodyPr>
            <a:spAutoFit/>
          </a:bodyPr>
          <a:lstStyle/>
          <a:p>
            <a:pPr marL="0" indent="0"/>
            <a:r>
              <a:rPr lang="en-US" sz="2000" dirty="0"/>
              <a:t>This Document Contains the Following Data Types</a:t>
            </a:r>
          </a:p>
          <a:p>
            <a:pPr marL="0" indent="0"/>
            <a:r>
              <a:rPr lang="en-US" sz="2000" dirty="0"/>
              <a:t>GE Restricted</a:t>
            </a:r>
          </a:p>
        </p:txBody>
      </p:sp>
      <p:sp>
        <p:nvSpPr>
          <p:cNvPr id="10" name="Text Placeholder 2"/>
          <p:cNvSpPr>
            <a:spLocks noGrp="1"/>
          </p:cNvSpPr>
          <p:nvPr>
            <p:ph type="body" sz="quarter" idx="11" hasCustomPrompt="1"/>
          </p:nvPr>
        </p:nvSpPr>
        <p:spPr>
          <a:xfrm>
            <a:off x="4616452" y="5027674"/>
            <a:ext cx="3555567" cy="457200"/>
          </a:xfrm>
        </p:spPr>
        <p:txBody>
          <a:bodyPr/>
          <a:lstStyle>
            <a:lvl1pPr>
              <a:defRPr sz="2000">
                <a:solidFill>
                  <a:schemeClr val="tx1"/>
                </a:solidFill>
              </a:defRPr>
            </a:lvl1pPr>
          </a:lstStyle>
          <a:p>
            <a:pPr marL="0" indent="0"/>
            <a:r>
              <a:rPr lang="en-US" dirty="0"/>
              <a:t>Click to add names</a:t>
            </a:r>
          </a:p>
        </p:txBody>
      </p:sp>
    </p:spTree>
    <p:extLst>
      <p:ext uri="{BB962C8B-B14F-4D97-AF65-F5344CB8AC3E}">
        <p14:creationId xmlns:p14="http://schemas.microsoft.com/office/powerpoint/2010/main" val="38258073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5052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568235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0790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727200"/>
            <a:ext cx="4152900"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27200"/>
            <a:ext cx="4154488"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058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51672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58354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4842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3553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9/23/24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4622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344488" y="263525"/>
            <a:ext cx="8401050" cy="1395413"/>
          </a:xfrm>
        </p:spPr>
        <p:txBody>
          <a:bodyPr/>
          <a:lstStyle>
            <a:lvl1pPr>
              <a:spcBef>
                <a:spcPct val="25000"/>
              </a:spcBef>
              <a:defRPr sz="5000"/>
            </a:lvl1pPr>
          </a:lstStyle>
          <a:p>
            <a:pPr lvl="0"/>
            <a:r>
              <a:rPr lang="en-US" noProof="0" dirty="0"/>
              <a:t>Click to edit Master title style</a:t>
            </a:r>
          </a:p>
        </p:txBody>
      </p:sp>
      <p:sp>
        <p:nvSpPr>
          <p:cNvPr id="580616" name="Rectangle 8"/>
          <p:cNvSpPr>
            <a:spLocks noGrp="1" noChangeArrowheads="1"/>
          </p:cNvSpPr>
          <p:nvPr>
            <p:ph type="subTitle" sz="quarter" idx="1"/>
          </p:nvPr>
        </p:nvSpPr>
        <p:spPr>
          <a:xfrm>
            <a:off x="344488" y="1677988"/>
            <a:ext cx="8396287" cy="1752600"/>
          </a:xfrm>
        </p:spPr>
        <p:txBody>
          <a:bodyPr/>
          <a:lstStyle>
            <a:lvl1pPr>
              <a:spcBef>
                <a:spcPct val="0"/>
              </a:spcBef>
              <a:defRPr sz="4400">
                <a:solidFill>
                  <a:schemeClr val="accent2"/>
                </a:solidFill>
              </a:defRPr>
            </a:lvl1pPr>
          </a:lstStyle>
          <a:p>
            <a:pPr lvl="0"/>
            <a:r>
              <a:rPr lang="en-US" noProof="0" dirty="0"/>
              <a:t>Click to edit Master subtitle style</a:t>
            </a:r>
          </a:p>
        </p:txBody>
      </p:sp>
      <p:sp>
        <p:nvSpPr>
          <p:cNvPr id="6" name="Rectangle 5"/>
          <p:cNvSpPr/>
          <p:nvPr userDrawn="1"/>
        </p:nvSpPr>
        <p:spPr>
          <a:xfrm>
            <a:off x="262164" y="4012011"/>
            <a:ext cx="4572000" cy="1015663"/>
          </a:xfrm>
          <a:prstGeom prst="rect">
            <a:avLst/>
          </a:prstGeom>
        </p:spPr>
        <p:txBody>
          <a:bodyPr>
            <a:spAutoFit/>
          </a:bodyPr>
          <a:lstStyle/>
          <a:p>
            <a:pPr marL="0" indent="0"/>
            <a:r>
              <a:rPr lang="en-US" sz="2000" dirty="0"/>
              <a:t>This Document Contains the Following Data Types</a:t>
            </a:r>
          </a:p>
          <a:p>
            <a:pPr marL="0" indent="0"/>
            <a:r>
              <a:rPr lang="en-US" sz="2000" dirty="0"/>
              <a:t>GE Internal</a:t>
            </a:r>
          </a:p>
        </p:txBody>
      </p:sp>
    </p:spTree>
    <p:extLst>
      <p:ext uri="{BB962C8B-B14F-4D97-AF65-F5344CB8AC3E}">
        <p14:creationId xmlns:p14="http://schemas.microsoft.com/office/powerpoint/2010/main" val="3358376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400911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9/23/24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596702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76191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9395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5165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9929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04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4773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269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727200"/>
            <a:ext cx="4152900"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27200"/>
            <a:ext cx="4154488"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708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344488" y="263525"/>
            <a:ext cx="8401050" cy="1395413"/>
          </a:xfrm>
        </p:spPr>
        <p:txBody>
          <a:bodyPr/>
          <a:lstStyle>
            <a:lvl1pPr>
              <a:spcBef>
                <a:spcPct val="25000"/>
              </a:spcBef>
              <a:defRPr sz="5000"/>
            </a:lvl1pPr>
          </a:lstStyle>
          <a:p>
            <a:pPr lvl="0"/>
            <a:r>
              <a:rPr lang="en-US" noProof="0" dirty="0"/>
              <a:t>Click to edit Master title style</a:t>
            </a:r>
          </a:p>
        </p:txBody>
      </p:sp>
      <p:sp>
        <p:nvSpPr>
          <p:cNvPr id="580616" name="Rectangle 8"/>
          <p:cNvSpPr>
            <a:spLocks noGrp="1" noChangeArrowheads="1"/>
          </p:cNvSpPr>
          <p:nvPr>
            <p:ph type="subTitle" sz="quarter" idx="1"/>
          </p:nvPr>
        </p:nvSpPr>
        <p:spPr>
          <a:xfrm>
            <a:off x="344488" y="1677988"/>
            <a:ext cx="8396287" cy="1752600"/>
          </a:xfrm>
        </p:spPr>
        <p:txBody>
          <a:bodyPr/>
          <a:lstStyle>
            <a:lvl1pPr>
              <a:spcBef>
                <a:spcPct val="0"/>
              </a:spcBef>
              <a:defRPr sz="4400">
                <a:solidFill>
                  <a:schemeClr val="accent2"/>
                </a:solidFill>
              </a:defRPr>
            </a:lvl1pPr>
          </a:lstStyle>
          <a:p>
            <a:pPr lvl="0"/>
            <a:r>
              <a:rPr lang="en-US" noProof="0" dirty="0"/>
              <a:t>Click to edit Master subtitle style</a:t>
            </a:r>
          </a:p>
        </p:txBody>
      </p:sp>
    </p:spTree>
    <p:extLst>
      <p:ext uri="{BB962C8B-B14F-4D97-AF65-F5344CB8AC3E}">
        <p14:creationId xmlns:p14="http://schemas.microsoft.com/office/powerpoint/2010/main" val="3997510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6775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 Box 18"/>
          <p:cNvSpPr txBox="1">
            <a:spLocks noChangeArrowheads="1"/>
          </p:cNvSpPr>
          <p:nvPr/>
        </p:nvSpPr>
        <p:spPr bwMode="auto">
          <a:xfrm>
            <a:off x="8691716" y="-137639"/>
            <a:ext cx="452284" cy="101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defPPr>
              <a:defRPr lang="en-US"/>
            </a:defPPr>
            <a:lvl1pPr algn="ctr" eaLnBrk="0" hangingPunct="0">
              <a:lnSpc>
                <a:spcPct val="90000"/>
              </a:lnSpc>
              <a:defRPr sz="800" b="1">
                <a:solidFill>
                  <a:srgbClr val="CFCFCF"/>
                </a:solidFill>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lvl="0"/>
            <a:r>
              <a:rPr lang="en-US" sz="600" dirty="0"/>
              <a:t>Blank</a:t>
            </a:r>
          </a:p>
        </p:txBody>
      </p:sp>
      <p:sp>
        <p:nvSpPr>
          <p:cNvPr id="1026" name="Rectangle 2"/>
          <p:cNvSpPr>
            <a:spLocks noGrp="1" noChangeArrowheads="1"/>
          </p:cNvSpPr>
          <p:nvPr>
            <p:ph type="title"/>
          </p:nvPr>
        </p:nvSpPr>
        <p:spPr bwMode="auto">
          <a:xfrm>
            <a:off x="342900" y="280988"/>
            <a:ext cx="8459788" cy="998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42900" y="1727200"/>
            <a:ext cx="8459788" cy="4237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9" name="Text Box 18"/>
          <p:cNvSpPr txBox="1">
            <a:spLocks noChangeArrowheads="1"/>
          </p:cNvSpPr>
          <p:nvPr/>
        </p:nvSpPr>
        <p:spPr bwMode="auto">
          <a:xfrm>
            <a:off x="7478486" y="6395749"/>
            <a:ext cx="1419452" cy="34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GE Inspira Pitch" pitchFamily="34" charset="0"/>
              </a:defRPr>
            </a:lvl1pPr>
            <a:lvl2pPr marL="742950" indent="-285750" eaLnBrk="0" hangingPunct="0">
              <a:defRPr sz="3200">
                <a:solidFill>
                  <a:schemeClr val="tx1"/>
                </a:solidFill>
                <a:latin typeface="GE Inspira Pitch" pitchFamily="34" charset="0"/>
              </a:defRPr>
            </a:lvl2pPr>
            <a:lvl3pPr marL="1143000" indent="-228600" eaLnBrk="0" hangingPunct="0">
              <a:defRPr sz="3200">
                <a:solidFill>
                  <a:schemeClr val="tx1"/>
                </a:solidFill>
                <a:latin typeface="GE Inspira Pitch" pitchFamily="34" charset="0"/>
              </a:defRPr>
            </a:lvl3pPr>
            <a:lvl4pPr marL="1600200" indent="-228600" eaLnBrk="0" hangingPunct="0">
              <a:defRPr sz="3200">
                <a:solidFill>
                  <a:schemeClr val="tx1"/>
                </a:solidFill>
                <a:latin typeface="GE Inspira Pitch" pitchFamily="34" charset="0"/>
              </a:defRPr>
            </a:lvl4pPr>
            <a:lvl5pPr marL="2057400" indent="-228600" eaLnBrk="0" hangingPunct="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r">
              <a:lnSpc>
                <a:spcPct val="90000"/>
              </a:lnSpc>
              <a:defRPr/>
            </a:pPr>
            <a:fld id="{A467F64A-D03C-4AE7-9DFA-F4942C8423CC}" type="slidenum">
              <a:rPr lang="en-US" sz="900">
                <a:solidFill>
                  <a:srgbClr val="1E4191"/>
                </a:solidFill>
              </a:rPr>
              <a:pPr algn="r">
                <a:lnSpc>
                  <a:spcPct val="90000"/>
                </a:lnSpc>
                <a:defRPr/>
              </a:pPr>
              <a:t>‹#›</a:t>
            </a:fld>
            <a:endParaRPr lang="en-US" sz="900" dirty="0">
              <a:solidFill>
                <a:srgbClr val="1E4191"/>
              </a:solidFill>
            </a:endParaRPr>
          </a:p>
          <a:p>
            <a:pPr algn="r">
              <a:lnSpc>
                <a:spcPct val="90000"/>
              </a:lnSpc>
              <a:defRPr/>
            </a:pPr>
            <a:fld id="{E77353B7-C9B7-4F43-8785-75CD974D5AB7}" type="datetime4">
              <a:rPr lang="en-US" sz="900" smtClean="0">
                <a:solidFill>
                  <a:srgbClr val="1E4191"/>
                </a:solidFill>
                <a:latin typeface="Calibri" panose="020F0502020204030204" pitchFamily="34" charset="0"/>
                <a:cs typeface="Calibri" panose="020F0502020204030204" pitchFamily="34" charset="0"/>
              </a:rPr>
              <a:t>September 23, 2024</a:t>
            </a:fld>
            <a:endParaRPr lang="en-US" sz="200" dirty="0">
              <a:solidFill>
                <a:srgbClr val="1E4191"/>
              </a:solidFill>
              <a:latin typeface="Calibri" panose="020F0502020204030204" pitchFamily="34" charset="0"/>
              <a:cs typeface="Calibri" panose="020F0502020204030204" pitchFamily="34" charset="0"/>
            </a:endParaRPr>
          </a:p>
        </p:txBody>
      </p:sp>
      <p:sp>
        <p:nvSpPr>
          <p:cNvPr id="9" name="Rectangle 8"/>
          <p:cNvSpPr/>
          <p:nvPr/>
        </p:nvSpPr>
        <p:spPr bwMode="auto">
          <a:xfrm>
            <a:off x="319088" y="6249789"/>
            <a:ext cx="1600200" cy="502920"/>
          </a:xfrm>
          <a:prstGeom prst="rect">
            <a:avLst/>
          </a:prstGeom>
          <a:noFill/>
          <a:ln>
            <a:no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GE Inspira Pitch" pitchFamily="34" charset="0"/>
              </a:rPr>
              <a:t>@#GEPUB&amp;*</a:t>
            </a:r>
          </a:p>
        </p:txBody>
      </p:sp>
    </p:spTree>
    <p:extLst>
      <p:ext uri="{BB962C8B-B14F-4D97-AF65-F5344CB8AC3E}">
        <p14:creationId xmlns:p14="http://schemas.microsoft.com/office/powerpoint/2010/main" val="4090139539"/>
      </p:ext>
    </p:extLst>
  </p:cSld>
  <p:clrMap bg1="lt1" tx1="dk1" bg2="lt2" tx2="dk2" accent1="accent1" accent2="accent2" accent3="accent3" accent4="accent4" accent5="accent5" accent6="accent6" hlink="hlink" folHlink="folHlink"/>
  <p:sldLayoutIdLst>
    <p:sldLayoutId id="2147483737" r:id="rId1"/>
    <p:sldLayoutId id="2147483742" r:id="rId2"/>
  </p:sldLayoutIdLst>
  <p:txStyles>
    <p:title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p:titleStyle>
    <p:bodyStyle>
      <a:lvl1pPr marL="342900" indent="-342900" algn="l" rtl="0" eaLnBrk="1" fontAlgn="base" hangingPunct="1">
        <a:lnSpc>
          <a:spcPct val="90000"/>
        </a:lnSpc>
        <a:spcBef>
          <a:spcPct val="50000"/>
        </a:spcBef>
        <a:spcAft>
          <a:spcPct val="0"/>
        </a:spcAft>
        <a:buClr>
          <a:srgbClr val="004880"/>
        </a:buClr>
        <a:defRPr sz="3200">
          <a:solidFill>
            <a:srgbClr val="1E4191"/>
          </a:solidFill>
          <a:latin typeface="+mn-lt"/>
          <a:ea typeface="+mn-ea"/>
          <a:cs typeface="+mn-cs"/>
        </a:defRPr>
      </a:lvl1pPr>
      <a:lvl2pPr marL="341313" indent="-339725" algn="l" rtl="0" eaLnBrk="1" fontAlgn="base" hangingPunct="1">
        <a:lnSpc>
          <a:spcPct val="90000"/>
        </a:lnSpc>
        <a:spcBef>
          <a:spcPct val="30000"/>
        </a:spcBef>
        <a:spcAft>
          <a:spcPct val="0"/>
        </a:spcAft>
        <a:buClr>
          <a:srgbClr val="004880"/>
        </a:buClr>
        <a:buFont typeface="GE Inspira Pitch" pitchFamily="34" charset="0"/>
        <a:buChar char="•"/>
        <a:defRPr sz="3200">
          <a:solidFill>
            <a:srgbClr val="1E4191"/>
          </a:solidFill>
          <a:latin typeface="+mn-lt"/>
        </a:defRPr>
      </a:lvl2pPr>
      <a:lvl3pPr marL="744538" indent="-288925" algn="l" rtl="0" eaLnBrk="1" fontAlgn="base" hangingPunct="1">
        <a:lnSpc>
          <a:spcPct val="90000"/>
        </a:lnSpc>
        <a:spcBef>
          <a:spcPct val="20000"/>
        </a:spcBef>
        <a:spcAft>
          <a:spcPct val="0"/>
        </a:spcAft>
        <a:buClr>
          <a:srgbClr val="004880"/>
        </a:buClr>
        <a:buChar char="–"/>
        <a:defRPr sz="3200">
          <a:solidFill>
            <a:srgbClr val="1E4191"/>
          </a:solidFill>
          <a:latin typeface="+mn-lt"/>
        </a:defRPr>
      </a:lvl3pPr>
      <a:lvl4pPr marL="1146175" indent="-287338" algn="l" rtl="0" eaLnBrk="1" fontAlgn="base" hangingPunct="1">
        <a:lnSpc>
          <a:spcPct val="90000"/>
        </a:lnSpc>
        <a:spcBef>
          <a:spcPct val="10000"/>
        </a:spcBef>
        <a:spcAft>
          <a:spcPct val="0"/>
        </a:spcAft>
        <a:buClr>
          <a:srgbClr val="004880"/>
        </a:buClr>
        <a:buChar char="–"/>
        <a:defRPr sz="3200">
          <a:solidFill>
            <a:srgbClr val="1E4191"/>
          </a:solidFill>
          <a:latin typeface="+mn-lt"/>
        </a:defRPr>
      </a:lvl4pPr>
      <a:lvl5pPr marL="15462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5pPr>
      <a:lvl6pPr marL="20034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6pPr>
      <a:lvl7pPr marL="24606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7pPr>
      <a:lvl8pPr marL="29178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8pPr>
      <a:lvl9pPr marL="33750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2900" y="280988"/>
            <a:ext cx="8459788" cy="998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42900" y="1727200"/>
            <a:ext cx="8459788" cy="4237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Box 18"/>
          <p:cNvSpPr txBox="1">
            <a:spLocks noChangeArrowheads="1"/>
          </p:cNvSpPr>
          <p:nvPr/>
        </p:nvSpPr>
        <p:spPr bwMode="auto">
          <a:xfrm>
            <a:off x="8554065" y="-147480"/>
            <a:ext cx="589935" cy="11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3200">
                <a:solidFill>
                  <a:schemeClr val="tx1"/>
                </a:solidFill>
                <a:latin typeface="GE Inspira Pitch" pitchFamily="34" charset="0"/>
              </a:defRPr>
            </a:lvl1pPr>
            <a:lvl2pPr marL="742950" indent="-285750" eaLnBrk="0" hangingPunct="0">
              <a:defRPr sz="3200">
                <a:solidFill>
                  <a:schemeClr val="tx1"/>
                </a:solidFill>
                <a:latin typeface="GE Inspira Pitch" pitchFamily="34" charset="0"/>
              </a:defRPr>
            </a:lvl2pPr>
            <a:lvl3pPr marL="1143000" indent="-228600" eaLnBrk="0" hangingPunct="0">
              <a:defRPr sz="3200">
                <a:solidFill>
                  <a:schemeClr val="tx1"/>
                </a:solidFill>
                <a:latin typeface="GE Inspira Pitch" pitchFamily="34" charset="0"/>
              </a:defRPr>
            </a:lvl3pPr>
            <a:lvl4pPr marL="1600200" indent="-228600" eaLnBrk="0" hangingPunct="0">
              <a:defRPr sz="3200">
                <a:solidFill>
                  <a:schemeClr val="tx1"/>
                </a:solidFill>
                <a:latin typeface="GE Inspira Pitch" pitchFamily="34" charset="0"/>
              </a:defRPr>
            </a:lvl4pPr>
            <a:lvl5pPr marL="2057400" indent="-228600" eaLnBrk="0" hangingPunct="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lnSpc>
                <a:spcPct val="90000"/>
              </a:lnSpc>
              <a:defRPr/>
            </a:pPr>
            <a:r>
              <a:rPr lang="en-US" sz="600" b="1" dirty="0">
                <a:solidFill>
                  <a:srgbClr val="CFCFCF"/>
                </a:solidFill>
              </a:rPr>
              <a:t>GE Internal</a:t>
            </a:r>
          </a:p>
          <a:p>
            <a:pPr algn="ctr">
              <a:lnSpc>
                <a:spcPct val="90000"/>
              </a:lnSpc>
              <a:defRPr/>
            </a:pPr>
            <a:endParaRPr lang="en-US" sz="400" b="1" dirty="0">
              <a:solidFill>
                <a:srgbClr val="CFCFCF"/>
              </a:solidFill>
            </a:endParaRPr>
          </a:p>
        </p:txBody>
      </p:sp>
      <p:sp>
        <p:nvSpPr>
          <p:cNvPr id="10" name="Text Box 18"/>
          <p:cNvSpPr txBox="1">
            <a:spLocks noChangeArrowheads="1"/>
          </p:cNvSpPr>
          <p:nvPr/>
        </p:nvSpPr>
        <p:spPr bwMode="auto">
          <a:xfrm>
            <a:off x="7478486" y="6395749"/>
            <a:ext cx="1419452" cy="34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GE Inspira Pitch" pitchFamily="34" charset="0"/>
              </a:defRPr>
            </a:lvl1pPr>
            <a:lvl2pPr marL="742950" indent="-285750" eaLnBrk="0" hangingPunct="0">
              <a:defRPr sz="3200">
                <a:solidFill>
                  <a:schemeClr val="tx1"/>
                </a:solidFill>
                <a:latin typeface="GE Inspira Pitch" pitchFamily="34" charset="0"/>
              </a:defRPr>
            </a:lvl2pPr>
            <a:lvl3pPr marL="1143000" indent="-228600" eaLnBrk="0" hangingPunct="0">
              <a:defRPr sz="3200">
                <a:solidFill>
                  <a:schemeClr val="tx1"/>
                </a:solidFill>
                <a:latin typeface="GE Inspira Pitch" pitchFamily="34" charset="0"/>
              </a:defRPr>
            </a:lvl3pPr>
            <a:lvl4pPr marL="1600200" indent="-228600" eaLnBrk="0" hangingPunct="0">
              <a:defRPr sz="3200">
                <a:solidFill>
                  <a:schemeClr val="tx1"/>
                </a:solidFill>
                <a:latin typeface="GE Inspira Pitch" pitchFamily="34" charset="0"/>
              </a:defRPr>
            </a:lvl4pPr>
            <a:lvl5pPr marL="2057400" indent="-228600" eaLnBrk="0" hangingPunct="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r">
              <a:lnSpc>
                <a:spcPct val="90000"/>
              </a:lnSpc>
              <a:defRPr/>
            </a:pPr>
            <a:fld id="{A467F64A-D03C-4AE7-9DFA-F4942C8423CC}" type="slidenum">
              <a:rPr lang="en-US" sz="900">
                <a:solidFill>
                  <a:srgbClr val="1E4191"/>
                </a:solidFill>
              </a:rPr>
              <a:pPr algn="r">
                <a:lnSpc>
                  <a:spcPct val="90000"/>
                </a:lnSpc>
                <a:defRPr/>
              </a:pPr>
              <a:t>‹#›</a:t>
            </a:fld>
            <a:endParaRPr lang="en-US" sz="900" dirty="0">
              <a:solidFill>
                <a:srgbClr val="1E4191"/>
              </a:solidFill>
            </a:endParaRPr>
          </a:p>
          <a:p>
            <a:pPr algn="r">
              <a:lnSpc>
                <a:spcPct val="90000"/>
              </a:lnSpc>
              <a:defRPr/>
            </a:pPr>
            <a:fld id="{E77353B7-C9B7-4F43-8785-75CD974D5AB7}" type="datetime4">
              <a:rPr lang="en-US" sz="900" smtClean="0">
                <a:solidFill>
                  <a:srgbClr val="1E4191"/>
                </a:solidFill>
              </a:rPr>
              <a:t>September 23, 2024</a:t>
            </a:fld>
            <a:endParaRPr lang="en-US" sz="200" dirty="0">
              <a:solidFill>
                <a:srgbClr val="1E4191"/>
              </a:solidFill>
            </a:endParaRPr>
          </a:p>
        </p:txBody>
      </p:sp>
    </p:spTree>
  </p:cSld>
  <p:clrMap bg1="lt1" tx1="dk1" bg2="lt2" tx2="dk2" accent1="accent1" accent2="accent2" accent3="accent3" accent4="accent4" accent5="accent5" accent6="accent6" hlink="hlink" folHlink="folHlink"/>
  <p:sldLayoutIdLst>
    <p:sldLayoutId id="2147483691" r:id="rId1"/>
    <p:sldLayoutId id="2147483684" r:id="rId2"/>
    <p:sldLayoutId id="2147483683" r:id="rId3"/>
    <p:sldLayoutId id="2147483679" r:id="rId4"/>
    <p:sldLayoutId id="2147483681" r:id="rId5"/>
  </p:sldLayoutIdLst>
  <p:txStyles>
    <p:titleStyle>
      <a:lvl1pPr algn="l" rtl="0" eaLnBrk="0" fontAlgn="base" hangingPunct="0">
        <a:lnSpc>
          <a:spcPct val="90000"/>
        </a:lnSpc>
        <a:spcBef>
          <a:spcPct val="0"/>
        </a:spcBef>
        <a:spcAft>
          <a:spcPct val="0"/>
        </a:spcAft>
        <a:defRPr sz="4000">
          <a:solidFill>
            <a:srgbClr val="1E4191"/>
          </a:solidFill>
          <a:latin typeface="+mj-lt"/>
          <a:ea typeface="+mj-ea"/>
          <a:cs typeface="+mj-cs"/>
        </a:defRPr>
      </a:lvl1pPr>
      <a:lvl2pPr algn="l" rtl="0" eaLnBrk="0" fontAlgn="base" hangingPunct="0">
        <a:lnSpc>
          <a:spcPct val="90000"/>
        </a:lnSpc>
        <a:spcBef>
          <a:spcPct val="0"/>
        </a:spcBef>
        <a:spcAft>
          <a:spcPct val="0"/>
        </a:spcAft>
        <a:defRPr sz="4000">
          <a:solidFill>
            <a:srgbClr val="1E4191"/>
          </a:solidFill>
          <a:latin typeface="GE Inspira Pitch" pitchFamily="34" charset="0"/>
        </a:defRPr>
      </a:lvl2pPr>
      <a:lvl3pPr algn="l" rtl="0" eaLnBrk="0" fontAlgn="base" hangingPunct="0">
        <a:lnSpc>
          <a:spcPct val="90000"/>
        </a:lnSpc>
        <a:spcBef>
          <a:spcPct val="0"/>
        </a:spcBef>
        <a:spcAft>
          <a:spcPct val="0"/>
        </a:spcAft>
        <a:defRPr sz="4000">
          <a:solidFill>
            <a:srgbClr val="1E4191"/>
          </a:solidFill>
          <a:latin typeface="GE Inspira Pitch" pitchFamily="34" charset="0"/>
        </a:defRPr>
      </a:lvl3pPr>
      <a:lvl4pPr algn="l" rtl="0" eaLnBrk="0" fontAlgn="base" hangingPunct="0">
        <a:lnSpc>
          <a:spcPct val="90000"/>
        </a:lnSpc>
        <a:spcBef>
          <a:spcPct val="0"/>
        </a:spcBef>
        <a:spcAft>
          <a:spcPct val="0"/>
        </a:spcAft>
        <a:defRPr sz="4000">
          <a:solidFill>
            <a:srgbClr val="1E4191"/>
          </a:solidFill>
          <a:latin typeface="GE Inspira Pitch" pitchFamily="34" charset="0"/>
        </a:defRPr>
      </a:lvl4pPr>
      <a:lvl5pPr algn="l" rtl="0" eaLnBrk="0" fontAlgn="base" hangingPunct="0">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p:titleStyle>
    <p:bodyStyle>
      <a:lvl1pPr marL="342900" indent="-342900" algn="l" rtl="0" eaLnBrk="0" fontAlgn="base" hangingPunct="0">
        <a:lnSpc>
          <a:spcPct val="90000"/>
        </a:lnSpc>
        <a:spcBef>
          <a:spcPct val="50000"/>
        </a:spcBef>
        <a:spcAft>
          <a:spcPct val="0"/>
        </a:spcAft>
        <a:buClr>
          <a:srgbClr val="004880"/>
        </a:buClr>
        <a:defRPr sz="3200">
          <a:solidFill>
            <a:srgbClr val="1E4191"/>
          </a:solidFill>
          <a:latin typeface="+mn-lt"/>
          <a:ea typeface="+mn-ea"/>
          <a:cs typeface="+mn-cs"/>
        </a:defRPr>
      </a:lvl1pPr>
      <a:lvl2pPr marL="341313" indent="-339725" algn="l" rtl="0" eaLnBrk="0" fontAlgn="base" hangingPunct="0">
        <a:lnSpc>
          <a:spcPct val="90000"/>
        </a:lnSpc>
        <a:spcBef>
          <a:spcPct val="30000"/>
        </a:spcBef>
        <a:spcAft>
          <a:spcPct val="0"/>
        </a:spcAft>
        <a:buClr>
          <a:srgbClr val="004880"/>
        </a:buClr>
        <a:buFont typeface="GE Inspira Pitch" pitchFamily="34" charset="0"/>
        <a:buChar char="•"/>
        <a:defRPr sz="3200">
          <a:solidFill>
            <a:srgbClr val="1E4191"/>
          </a:solidFill>
          <a:latin typeface="+mn-lt"/>
        </a:defRPr>
      </a:lvl2pPr>
      <a:lvl3pPr marL="744538" indent="-288925" algn="l" rtl="0" eaLnBrk="0" fontAlgn="base" hangingPunct="0">
        <a:lnSpc>
          <a:spcPct val="90000"/>
        </a:lnSpc>
        <a:spcBef>
          <a:spcPct val="20000"/>
        </a:spcBef>
        <a:spcAft>
          <a:spcPct val="0"/>
        </a:spcAft>
        <a:buClr>
          <a:srgbClr val="004880"/>
        </a:buClr>
        <a:buChar char="–"/>
        <a:defRPr sz="3200">
          <a:solidFill>
            <a:srgbClr val="1E4191"/>
          </a:solidFill>
          <a:latin typeface="+mn-lt"/>
        </a:defRPr>
      </a:lvl3pPr>
      <a:lvl4pPr marL="1146175" indent="-287338" algn="l" rtl="0" eaLnBrk="0" fontAlgn="base" hangingPunct="0">
        <a:lnSpc>
          <a:spcPct val="90000"/>
        </a:lnSpc>
        <a:spcBef>
          <a:spcPct val="10000"/>
        </a:spcBef>
        <a:spcAft>
          <a:spcPct val="0"/>
        </a:spcAft>
        <a:buClr>
          <a:srgbClr val="004880"/>
        </a:buClr>
        <a:buChar char="–"/>
        <a:defRPr sz="3200">
          <a:solidFill>
            <a:srgbClr val="1E4191"/>
          </a:solidFill>
          <a:latin typeface="+mn-lt"/>
        </a:defRPr>
      </a:lvl4pPr>
      <a:lvl5pPr marL="1546225" indent="-285750" algn="l" rtl="0" eaLnBrk="0" fontAlgn="base" hangingPunct="0">
        <a:lnSpc>
          <a:spcPct val="90000"/>
        </a:lnSpc>
        <a:spcBef>
          <a:spcPct val="0"/>
        </a:spcBef>
        <a:spcAft>
          <a:spcPct val="0"/>
        </a:spcAft>
        <a:buClr>
          <a:srgbClr val="004880"/>
        </a:buClr>
        <a:buChar char="–"/>
        <a:defRPr sz="3200">
          <a:solidFill>
            <a:srgbClr val="1E4191"/>
          </a:solidFill>
          <a:latin typeface="+mn-lt"/>
        </a:defRPr>
      </a:lvl5pPr>
      <a:lvl6pPr marL="20034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6pPr>
      <a:lvl7pPr marL="24606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7pPr>
      <a:lvl8pPr marL="29178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8pPr>
      <a:lvl9pPr marL="33750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2900" y="280988"/>
            <a:ext cx="8459788" cy="998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42900" y="1727200"/>
            <a:ext cx="8459788" cy="4237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Box 18"/>
          <p:cNvSpPr txBox="1">
            <a:spLocks noChangeArrowheads="1"/>
          </p:cNvSpPr>
          <p:nvPr/>
        </p:nvSpPr>
        <p:spPr bwMode="auto">
          <a:xfrm>
            <a:off x="8554065" y="-147480"/>
            <a:ext cx="589935" cy="11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3200">
                <a:solidFill>
                  <a:schemeClr val="tx1"/>
                </a:solidFill>
                <a:latin typeface="GE Inspira Pitch" pitchFamily="34" charset="0"/>
              </a:defRPr>
            </a:lvl1pPr>
            <a:lvl2pPr marL="742950" indent="-285750" eaLnBrk="0" hangingPunct="0">
              <a:defRPr sz="3200">
                <a:solidFill>
                  <a:schemeClr val="tx1"/>
                </a:solidFill>
                <a:latin typeface="GE Inspira Pitch" pitchFamily="34" charset="0"/>
              </a:defRPr>
            </a:lvl2pPr>
            <a:lvl3pPr marL="1143000" indent="-228600" eaLnBrk="0" hangingPunct="0">
              <a:defRPr sz="3200">
                <a:solidFill>
                  <a:schemeClr val="tx1"/>
                </a:solidFill>
                <a:latin typeface="GE Inspira Pitch" pitchFamily="34" charset="0"/>
              </a:defRPr>
            </a:lvl3pPr>
            <a:lvl4pPr marL="1600200" indent="-228600" eaLnBrk="0" hangingPunct="0">
              <a:defRPr sz="3200">
                <a:solidFill>
                  <a:schemeClr val="tx1"/>
                </a:solidFill>
                <a:latin typeface="GE Inspira Pitch" pitchFamily="34" charset="0"/>
              </a:defRPr>
            </a:lvl4pPr>
            <a:lvl5pPr marL="2057400" indent="-228600" eaLnBrk="0" hangingPunct="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lnSpc>
                <a:spcPct val="90000"/>
              </a:lnSpc>
              <a:defRPr/>
            </a:pPr>
            <a:r>
              <a:rPr lang="en-US" sz="600" b="1" dirty="0">
                <a:solidFill>
                  <a:srgbClr val="CFCFCF"/>
                </a:solidFill>
              </a:rPr>
              <a:t>GE Internal</a:t>
            </a:r>
          </a:p>
          <a:p>
            <a:pPr algn="ctr">
              <a:lnSpc>
                <a:spcPct val="90000"/>
              </a:lnSpc>
              <a:defRPr/>
            </a:pPr>
            <a:endParaRPr lang="en-US" sz="400" b="1" dirty="0">
              <a:solidFill>
                <a:srgbClr val="CFCFCF"/>
              </a:solidFill>
            </a:endParaRPr>
          </a:p>
        </p:txBody>
      </p:sp>
      <p:sp>
        <p:nvSpPr>
          <p:cNvPr id="10" name="Text Box 18"/>
          <p:cNvSpPr txBox="1">
            <a:spLocks noChangeArrowheads="1"/>
          </p:cNvSpPr>
          <p:nvPr/>
        </p:nvSpPr>
        <p:spPr bwMode="auto">
          <a:xfrm>
            <a:off x="7478486" y="6395749"/>
            <a:ext cx="1419452" cy="34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GE Inspira Pitch" pitchFamily="34" charset="0"/>
              </a:defRPr>
            </a:lvl1pPr>
            <a:lvl2pPr marL="742950" indent="-285750" eaLnBrk="0" hangingPunct="0">
              <a:defRPr sz="3200">
                <a:solidFill>
                  <a:schemeClr val="tx1"/>
                </a:solidFill>
                <a:latin typeface="GE Inspira Pitch" pitchFamily="34" charset="0"/>
              </a:defRPr>
            </a:lvl2pPr>
            <a:lvl3pPr marL="1143000" indent="-228600" eaLnBrk="0" hangingPunct="0">
              <a:defRPr sz="3200">
                <a:solidFill>
                  <a:schemeClr val="tx1"/>
                </a:solidFill>
                <a:latin typeface="GE Inspira Pitch" pitchFamily="34" charset="0"/>
              </a:defRPr>
            </a:lvl3pPr>
            <a:lvl4pPr marL="1600200" indent="-228600" eaLnBrk="0" hangingPunct="0">
              <a:defRPr sz="3200">
                <a:solidFill>
                  <a:schemeClr val="tx1"/>
                </a:solidFill>
                <a:latin typeface="GE Inspira Pitch" pitchFamily="34" charset="0"/>
              </a:defRPr>
            </a:lvl4pPr>
            <a:lvl5pPr marL="2057400" indent="-228600" eaLnBrk="0" hangingPunct="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r">
              <a:lnSpc>
                <a:spcPct val="90000"/>
              </a:lnSpc>
              <a:defRPr/>
            </a:pPr>
            <a:fld id="{A467F64A-D03C-4AE7-9DFA-F4942C8423CC}" type="slidenum">
              <a:rPr lang="en-US" sz="900">
                <a:solidFill>
                  <a:srgbClr val="1E4191"/>
                </a:solidFill>
              </a:rPr>
              <a:pPr algn="r">
                <a:lnSpc>
                  <a:spcPct val="90000"/>
                </a:lnSpc>
                <a:defRPr/>
              </a:pPr>
              <a:t>‹#›</a:t>
            </a:fld>
            <a:endParaRPr lang="en-US" sz="900" dirty="0">
              <a:solidFill>
                <a:srgbClr val="1E4191"/>
              </a:solidFill>
            </a:endParaRPr>
          </a:p>
          <a:p>
            <a:pPr algn="r">
              <a:lnSpc>
                <a:spcPct val="90000"/>
              </a:lnSpc>
              <a:defRPr/>
            </a:pPr>
            <a:fld id="{E77353B7-C9B7-4F43-8785-75CD974D5AB7}" type="datetime4">
              <a:rPr lang="en-US" sz="900" smtClean="0">
                <a:solidFill>
                  <a:srgbClr val="1E4191"/>
                </a:solidFill>
              </a:rPr>
              <a:t>September 23, 2024</a:t>
            </a:fld>
            <a:endParaRPr lang="en-US" sz="200" dirty="0">
              <a:solidFill>
                <a:srgbClr val="1E4191"/>
              </a:solidFill>
            </a:endParaRPr>
          </a:p>
        </p:txBody>
      </p:sp>
    </p:spTree>
    <p:extLst>
      <p:ext uri="{BB962C8B-B14F-4D97-AF65-F5344CB8AC3E}">
        <p14:creationId xmlns:p14="http://schemas.microsoft.com/office/powerpoint/2010/main" val="69308584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Lst>
  <p:txStyles>
    <p:titleStyle>
      <a:lvl1pPr algn="l" rtl="0" eaLnBrk="0" fontAlgn="base" hangingPunct="0">
        <a:lnSpc>
          <a:spcPct val="90000"/>
        </a:lnSpc>
        <a:spcBef>
          <a:spcPct val="0"/>
        </a:spcBef>
        <a:spcAft>
          <a:spcPct val="0"/>
        </a:spcAft>
        <a:defRPr sz="4000">
          <a:solidFill>
            <a:srgbClr val="1E4191"/>
          </a:solidFill>
          <a:latin typeface="+mj-lt"/>
          <a:ea typeface="+mj-ea"/>
          <a:cs typeface="+mj-cs"/>
        </a:defRPr>
      </a:lvl1pPr>
      <a:lvl2pPr algn="l" rtl="0" eaLnBrk="0" fontAlgn="base" hangingPunct="0">
        <a:lnSpc>
          <a:spcPct val="90000"/>
        </a:lnSpc>
        <a:spcBef>
          <a:spcPct val="0"/>
        </a:spcBef>
        <a:spcAft>
          <a:spcPct val="0"/>
        </a:spcAft>
        <a:defRPr sz="4000">
          <a:solidFill>
            <a:srgbClr val="1E4191"/>
          </a:solidFill>
          <a:latin typeface="GE Inspira Pitch" pitchFamily="34" charset="0"/>
        </a:defRPr>
      </a:lvl2pPr>
      <a:lvl3pPr algn="l" rtl="0" eaLnBrk="0" fontAlgn="base" hangingPunct="0">
        <a:lnSpc>
          <a:spcPct val="90000"/>
        </a:lnSpc>
        <a:spcBef>
          <a:spcPct val="0"/>
        </a:spcBef>
        <a:spcAft>
          <a:spcPct val="0"/>
        </a:spcAft>
        <a:defRPr sz="4000">
          <a:solidFill>
            <a:srgbClr val="1E4191"/>
          </a:solidFill>
          <a:latin typeface="GE Inspira Pitch" pitchFamily="34" charset="0"/>
        </a:defRPr>
      </a:lvl3pPr>
      <a:lvl4pPr algn="l" rtl="0" eaLnBrk="0" fontAlgn="base" hangingPunct="0">
        <a:lnSpc>
          <a:spcPct val="90000"/>
        </a:lnSpc>
        <a:spcBef>
          <a:spcPct val="0"/>
        </a:spcBef>
        <a:spcAft>
          <a:spcPct val="0"/>
        </a:spcAft>
        <a:defRPr sz="4000">
          <a:solidFill>
            <a:srgbClr val="1E4191"/>
          </a:solidFill>
          <a:latin typeface="GE Inspira Pitch" pitchFamily="34" charset="0"/>
        </a:defRPr>
      </a:lvl4pPr>
      <a:lvl5pPr algn="l" rtl="0" eaLnBrk="0" fontAlgn="base" hangingPunct="0">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p:titleStyle>
    <p:bodyStyle>
      <a:lvl1pPr marL="342900" indent="-342900" algn="l" rtl="0" eaLnBrk="0" fontAlgn="base" hangingPunct="0">
        <a:lnSpc>
          <a:spcPct val="90000"/>
        </a:lnSpc>
        <a:spcBef>
          <a:spcPct val="50000"/>
        </a:spcBef>
        <a:spcAft>
          <a:spcPct val="0"/>
        </a:spcAft>
        <a:buClr>
          <a:srgbClr val="004880"/>
        </a:buClr>
        <a:defRPr sz="3200">
          <a:solidFill>
            <a:srgbClr val="1E4191"/>
          </a:solidFill>
          <a:latin typeface="+mn-lt"/>
          <a:ea typeface="+mn-ea"/>
          <a:cs typeface="+mn-cs"/>
        </a:defRPr>
      </a:lvl1pPr>
      <a:lvl2pPr marL="341313" indent="-339725" algn="l" rtl="0" eaLnBrk="0" fontAlgn="base" hangingPunct="0">
        <a:lnSpc>
          <a:spcPct val="90000"/>
        </a:lnSpc>
        <a:spcBef>
          <a:spcPct val="30000"/>
        </a:spcBef>
        <a:spcAft>
          <a:spcPct val="0"/>
        </a:spcAft>
        <a:buClr>
          <a:srgbClr val="004880"/>
        </a:buClr>
        <a:buFont typeface="GE Inspira Pitch" pitchFamily="34" charset="0"/>
        <a:buChar char="•"/>
        <a:defRPr sz="3200">
          <a:solidFill>
            <a:srgbClr val="1E4191"/>
          </a:solidFill>
          <a:latin typeface="+mn-lt"/>
        </a:defRPr>
      </a:lvl2pPr>
      <a:lvl3pPr marL="744538" indent="-288925" algn="l" rtl="0" eaLnBrk="0" fontAlgn="base" hangingPunct="0">
        <a:lnSpc>
          <a:spcPct val="90000"/>
        </a:lnSpc>
        <a:spcBef>
          <a:spcPct val="20000"/>
        </a:spcBef>
        <a:spcAft>
          <a:spcPct val="0"/>
        </a:spcAft>
        <a:buClr>
          <a:srgbClr val="004880"/>
        </a:buClr>
        <a:buChar char="–"/>
        <a:defRPr sz="3200">
          <a:solidFill>
            <a:srgbClr val="1E4191"/>
          </a:solidFill>
          <a:latin typeface="+mn-lt"/>
        </a:defRPr>
      </a:lvl3pPr>
      <a:lvl4pPr marL="1146175" indent="-287338" algn="l" rtl="0" eaLnBrk="0" fontAlgn="base" hangingPunct="0">
        <a:lnSpc>
          <a:spcPct val="90000"/>
        </a:lnSpc>
        <a:spcBef>
          <a:spcPct val="10000"/>
        </a:spcBef>
        <a:spcAft>
          <a:spcPct val="0"/>
        </a:spcAft>
        <a:buClr>
          <a:srgbClr val="004880"/>
        </a:buClr>
        <a:buChar char="–"/>
        <a:defRPr sz="3200">
          <a:solidFill>
            <a:srgbClr val="1E4191"/>
          </a:solidFill>
          <a:latin typeface="+mn-lt"/>
        </a:defRPr>
      </a:lvl4pPr>
      <a:lvl5pPr marL="1546225" indent="-285750" algn="l" rtl="0" eaLnBrk="0" fontAlgn="base" hangingPunct="0">
        <a:lnSpc>
          <a:spcPct val="90000"/>
        </a:lnSpc>
        <a:spcBef>
          <a:spcPct val="0"/>
        </a:spcBef>
        <a:spcAft>
          <a:spcPct val="0"/>
        </a:spcAft>
        <a:buClr>
          <a:srgbClr val="004880"/>
        </a:buClr>
        <a:buChar char="–"/>
        <a:defRPr sz="3200">
          <a:solidFill>
            <a:srgbClr val="1E4191"/>
          </a:solidFill>
          <a:latin typeface="+mn-lt"/>
        </a:defRPr>
      </a:lvl5pPr>
      <a:lvl6pPr marL="20034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6pPr>
      <a:lvl7pPr marL="24606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7pPr>
      <a:lvl8pPr marL="29178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8pPr>
      <a:lvl9pPr marL="33750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25"/>
          <p:cNvSpPr>
            <a:spLocks noChangeArrowheads="1"/>
          </p:cNvSpPr>
          <p:nvPr/>
        </p:nvSpPr>
        <p:spPr bwMode="auto">
          <a:xfrm>
            <a:off x="8478668" y="-147478"/>
            <a:ext cx="665332" cy="11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p>
            <a:pPr lvl="0" algn="ctr" eaLnBrk="0" hangingPunct="0">
              <a:lnSpc>
                <a:spcPct val="90000"/>
              </a:lnSpc>
            </a:pPr>
            <a:r>
              <a:rPr lang="en-US" sz="600" b="1" dirty="0">
                <a:solidFill>
                  <a:srgbClr val="CFCFCF"/>
                </a:solidFill>
              </a:rPr>
              <a:t>GE Confidential</a:t>
            </a:r>
          </a:p>
        </p:txBody>
      </p:sp>
      <p:sp>
        <p:nvSpPr>
          <p:cNvPr id="1026" name="Rectangle 2"/>
          <p:cNvSpPr>
            <a:spLocks noGrp="1" noChangeArrowheads="1"/>
          </p:cNvSpPr>
          <p:nvPr>
            <p:ph type="title"/>
          </p:nvPr>
        </p:nvSpPr>
        <p:spPr bwMode="auto">
          <a:xfrm>
            <a:off x="342900" y="280988"/>
            <a:ext cx="8459788" cy="998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42900" y="1727200"/>
            <a:ext cx="8459788" cy="4237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p:nvSpPr>
        <p:spPr bwMode="auto">
          <a:xfrm>
            <a:off x="319088" y="6172675"/>
            <a:ext cx="1600200" cy="502920"/>
          </a:xfrm>
          <a:prstGeom prst="rect">
            <a:avLst/>
          </a:prstGeom>
          <a:noFill/>
          <a:ln>
            <a:no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GE Inspira Pitch" pitchFamily="34" charset="0"/>
              </a:rPr>
              <a:t>@#GECON&amp;*</a:t>
            </a:r>
          </a:p>
        </p:txBody>
      </p:sp>
      <p:sp>
        <p:nvSpPr>
          <p:cNvPr id="11" name="Text Box 18"/>
          <p:cNvSpPr txBox="1">
            <a:spLocks noChangeArrowheads="1"/>
          </p:cNvSpPr>
          <p:nvPr/>
        </p:nvSpPr>
        <p:spPr bwMode="auto">
          <a:xfrm>
            <a:off x="7478486" y="6395749"/>
            <a:ext cx="1419452" cy="34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GE Inspira Pitch" pitchFamily="34" charset="0"/>
              </a:defRPr>
            </a:lvl1pPr>
            <a:lvl2pPr marL="742950" indent="-285750" eaLnBrk="0" hangingPunct="0">
              <a:defRPr sz="3200">
                <a:solidFill>
                  <a:schemeClr val="tx1"/>
                </a:solidFill>
                <a:latin typeface="GE Inspira Pitch" pitchFamily="34" charset="0"/>
              </a:defRPr>
            </a:lvl2pPr>
            <a:lvl3pPr marL="1143000" indent="-228600" eaLnBrk="0" hangingPunct="0">
              <a:defRPr sz="3200">
                <a:solidFill>
                  <a:schemeClr val="tx1"/>
                </a:solidFill>
                <a:latin typeface="GE Inspira Pitch" pitchFamily="34" charset="0"/>
              </a:defRPr>
            </a:lvl3pPr>
            <a:lvl4pPr marL="1600200" indent="-228600" eaLnBrk="0" hangingPunct="0">
              <a:defRPr sz="3200">
                <a:solidFill>
                  <a:schemeClr val="tx1"/>
                </a:solidFill>
                <a:latin typeface="GE Inspira Pitch" pitchFamily="34" charset="0"/>
              </a:defRPr>
            </a:lvl4pPr>
            <a:lvl5pPr marL="2057400" indent="-228600" eaLnBrk="0" hangingPunct="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r">
              <a:lnSpc>
                <a:spcPct val="90000"/>
              </a:lnSpc>
              <a:defRPr/>
            </a:pPr>
            <a:fld id="{A467F64A-D03C-4AE7-9DFA-F4942C8423CC}" type="slidenum">
              <a:rPr lang="en-US" sz="900">
                <a:solidFill>
                  <a:srgbClr val="1E4191"/>
                </a:solidFill>
              </a:rPr>
              <a:pPr algn="r">
                <a:lnSpc>
                  <a:spcPct val="90000"/>
                </a:lnSpc>
                <a:defRPr/>
              </a:pPr>
              <a:t>‹#›</a:t>
            </a:fld>
            <a:endParaRPr lang="en-US" sz="900" dirty="0">
              <a:solidFill>
                <a:srgbClr val="1E4191"/>
              </a:solidFill>
            </a:endParaRPr>
          </a:p>
          <a:p>
            <a:pPr algn="r">
              <a:lnSpc>
                <a:spcPct val="90000"/>
              </a:lnSpc>
              <a:defRPr/>
            </a:pPr>
            <a:fld id="{E77353B7-C9B7-4F43-8785-75CD974D5AB7}" type="datetime4">
              <a:rPr lang="en-US" sz="900" smtClean="0">
                <a:solidFill>
                  <a:srgbClr val="1E4191"/>
                </a:solidFill>
              </a:rPr>
              <a:t>September 23, 2024</a:t>
            </a:fld>
            <a:endParaRPr lang="en-US" sz="200" dirty="0">
              <a:solidFill>
                <a:srgbClr val="1E4191"/>
              </a:solidFill>
            </a:endParaRPr>
          </a:p>
        </p:txBody>
      </p:sp>
    </p:spTree>
    <p:extLst>
      <p:ext uri="{BB962C8B-B14F-4D97-AF65-F5344CB8AC3E}">
        <p14:creationId xmlns:p14="http://schemas.microsoft.com/office/powerpoint/2010/main" val="1380635269"/>
      </p:ext>
    </p:extLst>
  </p:cSld>
  <p:clrMap bg1="lt1" tx1="dk1" bg2="lt2" tx2="dk2" accent1="accent1" accent2="accent2" accent3="accent3" accent4="accent4" accent5="accent5" accent6="accent6" hlink="hlink" folHlink="folHlink"/>
  <p:sldLayoutIdLst>
    <p:sldLayoutId id="2147483693" r:id="rId1"/>
    <p:sldLayoutId id="2147483699" r:id="rId2"/>
    <p:sldLayoutId id="2147483698" r:id="rId3"/>
    <p:sldLayoutId id="2147483694" r:id="rId4"/>
    <p:sldLayoutId id="2147483696" r:id="rId5"/>
    <p:sldLayoutId id="2147483749" r:id="rId6"/>
    <p:sldLayoutId id="2147483750" r:id="rId7"/>
  </p:sldLayoutIdLst>
  <p:txStyles>
    <p:titleStyle>
      <a:lvl1pPr algn="l" rtl="0" eaLnBrk="0" fontAlgn="base" hangingPunct="0">
        <a:lnSpc>
          <a:spcPct val="90000"/>
        </a:lnSpc>
        <a:spcBef>
          <a:spcPct val="0"/>
        </a:spcBef>
        <a:spcAft>
          <a:spcPct val="0"/>
        </a:spcAft>
        <a:defRPr sz="4000">
          <a:solidFill>
            <a:srgbClr val="1E4191"/>
          </a:solidFill>
          <a:latin typeface="+mj-lt"/>
          <a:ea typeface="+mj-ea"/>
          <a:cs typeface="+mj-cs"/>
        </a:defRPr>
      </a:lvl1pPr>
      <a:lvl2pPr algn="l" rtl="0" eaLnBrk="0" fontAlgn="base" hangingPunct="0">
        <a:lnSpc>
          <a:spcPct val="90000"/>
        </a:lnSpc>
        <a:spcBef>
          <a:spcPct val="0"/>
        </a:spcBef>
        <a:spcAft>
          <a:spcPct val="0"/>
        </a:spcAft>
        <a:defRPr sz="4000">
          <a:solidFill>
            <a:srgbClr val="1E4191"/>
          </a:solidFill>
          <a:latin typeface="GE Inspira Pitch" pitchFamily="34" charset="0"/>
        </a:defRPr>
      </a:lvl2pPr>
      <a:lvl3pPr algn="l" rtl="0" eaLnBrk="0" fontAlgn="base" hangingPunct="0">
        <a:lnSpc>
          <a:spcPct val="90000"/>
        </a:lnSpc>
        <a:spcBef>
          <a:spcPct val="0"/>
        </a:spcBef>
        <a:spcAft>
          <a:spcPct val="0"/>
        </a:spcAft>
        <a:defRPr sz="4000">
          <a:solidFill>
            <a:srgbClr val="1E4191"/>
          </a:solidFill>
          <a:latin typeface="GE Inspira Pitch" pitchFamily="34" charset="0"/>
        </a:defRPr>
      </a:lvl3pPr>
      <a:lvl4pPr algn="l" rtl="0" eaLnBrk="0" fontAlgn="base" hangingPunct="0">
        <a:lnSpc>
          <a:spcPct val="90000"/>
        </a:lnSpc>
        <a:spcBef>
          <a:spcPct val="0"/>
        </a:spcBef>
        <a:spcAft>
          <a:spcPct val="0"/>
        </a:spcAft>
        <a:defRPr sz="4000">
          <a:solidFill>
            <a:srgbClr val="1E4191"/>
          </a:solidFill>
          <a:latin typeface="GE Inspira Pitch" pitchFamily="34" charset="0"/>
        </a:defRPr>
      </a:lvl4pPr>
      <a:lvl5pPr algn="l" rtl="0" eaLnBrk="0" fontAlgn="base" hangingPunct="0">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p:titleStyle>
    <p:bodyStyle>
      <a:lvl1pPr marL="342900" indent="-342900" algn="l" rtl="0" eaLnBrk="0" fontAlgn="base" hangingPunct="0">
        <a:lnSpc>
          <a:spcPct val="90000"/>
        </a:lnSpc>
        <a:spcBef>
          <a:spcPct val="50000"/>
        </a:spcBef>
        <a:spcAft>
          <a:spcPct val="0"/>
        </a:spcAft>
        <a:buClr>
          <a:srgbClr val="004880"/>
        </a:buClr>
        <a:defRPr sz="3200">
          <a:solidFill>
            <a:srgbClr val="1E4191"/>
          </a:solidFill>
          <a:latin typeface="+mn-lt"/>
          <a:ea typeface="+mn-ea"/>
          <a:cs typeface="+mn-cs"/>
        </a:defRPr>
      </a:lvl1pPr>
      <a:lvl2pPr marL="341313" indent="-339725" algn="l" rtl="0" eaLnBrk="0" fontAlgn="base" hangingPunct="0">
        <a:lnSpc>
          <a:spcPct val="90000"/>
        </a:lnSpc>
        <a:spcBef>
          <a:spcPct val="30000"/>
        </a:spcBef>
        <a:spcAft>
          <a:spcPct val="0"/>
        </a:spcAft>
        <a:buClr>
          <a:srgbClr val="004880"/>
        </a:buClr>
        <a:buFont typeface="GE Inspira Pitch" pitchFamily="34" charset="0"/>
        <a:buChar char="•"/>
        <a:defRPr sz="3200">
          <a:solidFill>
            <a:srgbClr val="1E4191"/>
          </a:solidFill>
          <a:latin typeface="+mn-lt"/>
        </a:defRPr>
      </a:lvl2pPr>
      <a:lvl3pPr marL="744538" indent="-288925" algn="l" rtl="0" eaLnBrk="0" fontAlgn="base" hangingPunct="0">
        <a:lnSpc>
          <a:spcPct val="90000"/>
        </a:lnSpc>
        <a:spcBef>
          <a:spcPct val="20000"/>
        </a:spcBef>
        <a:spcAft>
          <a:spcPct val="0"/>
        </a:spcAft>
        <a:buClr>
          <a:srgbClr val="004880"/>
        </a:buClr>
        <a:buChar char="–"/>
        <a:defRPr sz="3200">
          <a:solidFill>
            <a:srgbClr val="1E4191"/>
          </a:solidFill>
          <a:latin typeface="+mn-lt"/>
        </a:defRPr>
      </a:lvl3pPr>
      <a:lvl4pPr marL="1146175" indent="-287338" algn="l" rtl="0" eaLnBrk="0" fontAlgn="base" hangingPunct="0">
        <a:lnSpc>
          <a:spcPct val="90000"/>
        </a:lnSpc>
        <a:spcBef>
          <a:spcPct val="10000"/>
        </a:spcBef>
        <a:spcAft>
          <a:spcPct val="0"/>
        </a:spcAft>
        <a:buClr>
          <a:srgbClr val="004880"/>
        </a:buClr>
        <a:buChar char="–"/>
        <a:defRPr sz="3200">
          <a:solidFill>
            <a:srgbClr val="1E4191"/>
          </a:solidFill>
          <a:latin typeface="+mn-lt"/>
        </a:defRPr>
      </a:lvl4pPr>
      <a:lvl5pPr marL="1546225" indent="-285750" algn="l" rtl="0" eaLnBrk="0" fontAlgn="base" hangingPunct="0">
        <a:lnSpc>
          <a:spcPct val="90000"/>
        </a:lnSpc>
        <a:spcBef>
          <a:spcPct val="0"/>
        </a:spcBef>
        <a:spcAft>
          <a:spcPct val="0"/>
        </a:spcAft>
        <a:buClr>
          <a:srgbClr val="004880"/>
        </a:buClr>
        <a:buChar char="–"/>
        <a:defRPr sz="3200">
          <a:solidFill>
            <a:srgbClr val="1E4191"/>
          </a:solidFill>
          <a:latin typeface="+mn-lt"/>
        </a:defRPr>
      </a:lvl5pPr>
      <a:lvl6pPr marL="20034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6pPr>
      <a:lvl7pPr marL="24606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7pPr>
      <a:lvl8pPr marL="29178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8pPr>
      <a:lvl9pPr marL="33750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25"/>
          <p:cNvSpPr>
            <a:spLocks noChangeArrowheads="1"/>
          </p:cNvSpPr>
          <p:nvPr/>
        </p:nvSpPr>
        <p:spPr bwMode="auto">
          <a:xfrm>
            <a:off x="8465574" y="-161876"/>
            <a:ext cx="695121" cy="1018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p>
            <a:pPr lvl="0" algn="ctr" eaLnBrk="0" hangingPunct="0">
              <a:lnSpc>
                <a:spcPct val="90000"/>
              </a:lnSpc>
            </a:pPr>
            <a:r>
              <a:rPr lang="en-US" sz="600" b="1" dirty="0">
                <a:solidFill>
                  <a:srgbClr val="CFCFCF"/>
                </a:solidFill>
              </a:rPr>
              <a:t>GE Restricted</a:t>
            </a:r>
          </a:p>
        </p:txBody>
      </p:sp>
      <p:sp>
        <p:nvSpPr>
          <p:cNvPr id="1026" name="Rectangle 2"/>
          <p:cNvSpPr>
            <a:spLocks noGrp="1" noChangeArrowheads="1"/>
          </p:cNvSpPr>
          <p:nvPr>
            <p:ph type="title"/>
          </p:nvPr>
        </p:nvSpPr>
        <p:spPr bwMode="auto">
          <a:xfrm>
            <a:off x="342900" y="280988"/>
            <a:ext cx="8459788" cy="998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42900" y="1727200"/>
            <a:ext cx="8459788" cy="4237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p:nvSpPr>
        <p:spPr bwMode="auto">
          <a:xfrm>
            <a:off x="319088" y="6182085"/>
            <a:ext cx="1600200" cy="502920"/>
          </a:xfrm>
          <a:prstGeom prst="rect">
            <a:avLst/>
          </a:prstGeom>
          <a:noFill/>
          <a:ln>
            <a:no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GE Inspira Pitch" pitchFamily="34" charset="0"/>
              </a:rPr>
              <a:t>@#GERES&amp;*</a:t>
            </a:r>
          </a:p>
        </p:txBody>
      </p:sp>
      <p:sp>
        <p:nvSpPr>
          <p:cNvPr id="11" name="Text Box 18"/>
          <p:cNvSpPr txBox="1">
            <a:spLocks noChangeArrowheads="1"/>
          </p:cNvSpPr>
          <p:nvPr/>
        </p:nvSpPr>
        <p:spPr bwMode="auto">
          <a:xfrm>
            <a:off x="7478486" y="6395749"/>
            <a:ext cx="1419452" cy="34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GE Inspira Pitch" pitchFamily="34" charset="0"/>
              </a:defRPr>
            </a:lvl1pPr>
            <a:lvl2pPr marL="742950" indent="-285750" eaLnBrk="0" hangingPunct="0">
              <a:defRPr sz="3200">
                <a:solidFill>
                  <a:schemeClr val="tx1"/>
                </a:solidFill>
                <a:latin typeface="GE Inspira Pitch" pitchFamily="34" charset="0"/>
              </a:defRPr>
            </a:lvl2pPr>
            <a:lvl3pPr marL="1143000" indent="-228600" eaLnBrk="0" hangingPunct="0">
              <a:defRPr sz="3200">
                <a:solidFill>
                  <a:schemeClr val="tx1"/>
                </a:solidFill>
                <a:latin typeface="GE Inspira Pitch" pitchFamily="34" charset="0"/>
              </a:defRPr>
            </a:lvl3pPr>
            <a:lvl4pPr marL="1600200" indent="-228600" eaLnBrk="0" hangingPunct="0">
              <a:defRPr sz="3200">
                <a:solidFill>
                  <a:schemeClr val="tx1"/>
                </a:solidFill>
                <a:latin typeface="GE Inspira Pitch" pitchFamily="34" charset="0"/>
              </a:defRPr>
            </a:lvl4pPr>
            <a:lvl5pPr marL="2057400" indent="-228600" eaLnBrk="0" hangingPunct="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r">
              <a:lnSpc>
                <a:spcPct val="90000"/>
              </a:lnSpc>
              <a:defRPr/>
            </a:pPr>
            <a:fld id="{A467F64A-D03C-4AE7-9DFA-F4942C8423CC}" type="slidenum">
              <a:rPr lang="en-US" sz="900">
                <a:solidFill>
                  <a:srgbClr val="1E4191"/>
                </a:solidFill>
              </a:rPr>
              <a:pPr algn="r">
                <a:lnSpc>
                  <a:spcPct val="90000"/>
                </a:lnSpc>
                <a:defRPr/>
              </a:pPr>
              <a:t>‹#›</a:t>
            </a:fld>
            <a:endParaRPr lang="en-US" sz="900" dirty="0">
              <a:solidFill>
                <a:srgbClr val="1E4191"/>
              </a:solidFill>
            </a:endParaRPr>
          </a:p>
          <a:p>
            <a:pPr algn="r">
              <a:lnSpc>
                <a:spcPct val="90000"/>
              </a:lnSpc>
              <a:defRPr/>
            </a:pPr>
            <a:fld id="{E77353B7-C9B7-4F43-8785-75CD974D5AB7}" type="datetime4">
              <a:rPr lang="en-US" sz="900" smtClean="0">
                <a:solidFill>
                  <a:srgbClr val="1E4191"/>
                </a:solidFill>
              </a:rPr>
              <a:t>September 23, 2024</a:t>
            </a:fld>
            <a:endParaRPr lang="en-US" sz="200" dirty="0">
              <a:solidFill>
                <a:srgbClr val="1E4191"/>
              </a:solidFill>
            </a:endParaRPr>
          </a:p>
        </p:txBody>
      </p:sp>
    </p:spTree>
    <p:extLst>
      <p:ext uri="{BB962C8B-B14F-4D97-AF65-F5344CB8AC3E}">
        <p14:creationId xmlns:p14="http://schemas.microsoft.com/office/powerpoint/2010/main" val="3418805017"/>
      </p:ext>
    </p:extLst>
  </p:cSld>
  <p:clrMap bg1="lt1" tx1="dk1" bg2="lt2" tx2="dk2" accent1="accent1" accent2="accent2" accent3="accent3" accent4="accent4" accent5="accent5" accent6="accent6" hlink="hlink" folHlink="folHlink"/>
  <p:sldLayoutIdLst>
    <p:sldLayoutId id="2147483707" r:id="rId1"/>
    <p:sldLayoutId id="2147483713" r:id="rId2"/>
    <p:sldLayoutId id="2147483712" r:id="rId3"/>
    <p:sldLayoutId id="2147483708" r:id="rId4"/>
    <p:sldLayoutId id="2147483710" r:id="rId5"/>
  </p:sldLayoutIdLst>
  <p:txStyles>
    <p:titleStyle>
      <a:lvl1pPr algn="l" rtl="0" eaLnBrk="0" fontAlgn="base" hangingPunct="0">
        <a:lnSpc>
          <a:spcPct val="90000"/>
        </a:lnSpc>
        <a:spcBef>
          <a:spcPct val="0"/>
        </a:spcBef>
        <a:spcAft>
          <a:spcPct val="0"/>
        </a:spcAft>
        <a:defRPr sz="4000">
          <a:solidFill>
            <a:srgbClr val="1E4191"/>
          </a:solidFill>
          <a:latin typeface="+mj-lt"/>
          <a:ea typeface="+mj-ea"/>
          <a:cs typeface="+mj-cs"/>
        </a:defRPr>
      </a:lvl1pPr>
      <a:lvl2pPr algn="l" rtl="0" eaLnBrk="0" fontAlgn="base" hangingPunct="0">
        <a:lnSpc>
          <a:spcPct val="90000"/>
        </a:lnSpc>
        <a:spcBef>
          <a:spcPct val="0"/>
        </a:spcBef>
        <a:spcAft>
          <a:spcPct val="0"/>
        </a:spcAft>
        <a:defRPr sz="4000">
          <a:solidFill>
            <a:srgbClr val="1E4191"/>
          </a:solidFill>
          <a:latin typeface="GE Inspira Pitch" pitchFamily="34" charset="0"/>
        </a:defRPr>
      </a:lvl2pPr>
      <a:lvl3pPr algn="l" rtl="0" eaLnBrk="0" fontAlgn="base" hangingPunct="0">
        <a:lnSpc>
          <a:spcPct val="90000"/>
        </a:lnSpc>
        <a:spcBef>
          <a:spcPct val="0"/>
        </a:spcBef>
        <a:spcAft>
          <a:spcPct val="0"/>
        </a:spcAft>
        <a:defRPr sz="4000">
          <a:solidFill>
            <a:srgbClr val="1E4191"/>
          </a:solidFill>
          <a:latin typeface="GE Inspira Pitch" pitchFamily="34" charset="0"/>
        </a:defRPr>
      </a:lvl3pPr>
      <a:lvl4pPr algn="l" rtl="0" eaLnBrk="0" fontAlgn="base" hangingPunct="0">
        <a:lnSpc>
          <a:spcPct val="90000"/>
        </a:lnSpc>
        <a:spcBef>
          <a:spcPct val="0"/>
        </a:spcBef>
        <a:spcAft>
          <a:spcPct val="0"/>
        </a:spcAft>
        <a:defRPr sz="4000">
          <a:solidFill>
            <a:srgbClr val="1E4191"/>
          </a:solidFill>
          <a:latin typeface="GE Inspira Pitch" pitchFamily="34" charset="0"/>
        </a:defRPr>
      </a:lvl4pPr>
      <a:lvl5pPr algn="l" rtl="0" eaLnBrk="0" fontAlgn="base" hangingPunct="0">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p:titleStyle>
    <p:bodyStyle>
      <a:lvl1pPr marL="342900" indent="-342900" algn="l" rtl="0" eaLnBrk="0" fontAlgn="base" hangingPunct="0">
        <a:lnSpc>
          <a:spcPct val="90000"/>
        </a:lnSpc>
        <a:spcBef>
          <a:spcPct val="50000"/>
        </a:spcBef>
        <a:spcAft>
          <a:spcPct val="0"/>
        </a:spcAft>
        <a:buClr>
          <a:srgbClr val="004880"/>
        </a:buClr>
        <a:defRPr sz="3200">
          <a:solidFill>
            <a:srgbClr val="1E4191"/>
          </a:solidFill>
          <a:latin typeface="+mn-lt"/>
          <a:ea typeface="+mn-ea"/>
          <a:cs typeface="+mn-cs"/>
        </a:defRPr>
      </a:lvl1pPr>
      <a:lvl2pPr marL="341313" indent="-339725" algn="l" rtl="0" eaLnBrk="0" fontAlgn="base" hangingPunct="0">
        <a:lnSpc>
          <a:spcPct val="90000"/>
        </a:lnSpc>
        <a:spcBef>
          <a:spcPct val="30000"/>
        </a:spcBef>
        <a:spcAft>
          <a:spcPct val="0"/>
        </a:spcAft>
        <a:buClr>
          <a:srgbClr val="004880"/>
        </a:buClr>
        <a:buFont typeface="GE Inspira Pitch" pitchFamily="34" charset="0"/>
        <a:buChar char="•"/>
        <a:defRPr sz="3200">
          <a:solidFill>
            <a:srgbClr val="1E4191"/>
          </a:solidFill>
          <a:latin typeface="+mn-lt"/>
        </a:defRPr>
      </a:lvl2pPr>
      <a:lvl3pPr marL="744538" indent="-288925" algn="l" rtl="0" eaLnBrk="0" fontAlgn="base" hangingPunct="0">
        <a:lnSpc>
          <a:spcPct val="90000"/>
        </a:lnSpc>
        <a:spcBef>
          <a:spcPct val="20000"/>
        </a:spcBef>
        <a:spcAft>
          <a:spcPct val="0"/>
        </a:spcAft>
        <a:buClr>
          <a:srgbClr val="004880"/>
        </a:buClr>
        <a:buChar char="–"/>
        <a:defRPr sz="3200">
          <a:solidFill>
            <a:srgbClr val="1E4191"/>
          </a:solidFill>
          <a:latin typeface="+mn-lt"/>
        </a:defRPr>
      </a:lvl3pPr>
      <a:lvl4pPr marL="1146175" indent="-287338" algn="l" rtl="0" eaLnBrk="0" fontAlgn="base" hangingPunct="0">
        <a:lnSpc>
          <a:spcPct val="90000"/>
        </a:lnSpc>
        <a:spcBef>
          <a:spcPct val="10000"/>
        </a:spcBef>
        <a:spcAft>
          <a:spcPct val="0"/>
        </a:spcAft>
        <a:buClr>
          <a:srgbClr val="004880"/>
        </a:buClr>
        <a:buChar char="–"/>
        <a:defRPr sz="3200">
          <a:solidFill>
            <a:srgbClr val="1E4191"/>
          </a:solidFill>
          <a:latin typeface="+mn-lt"/>
        </a:defRPr>
      </a:lvl4pPr>
      <a:lvl5pPr marL="1546225" indent="-285750" algn="l" rtl="0" eaLnBrk="0" fontAlgn="base" hangingPunct="0">
        <a:lnSpc>
          <a:spcPct val="90000"/>
        </a:lnSpc>
        <a:spcBef>
          <a:spcPct val="0"/>
        </a:spcBef>
        <a:spcAft>
          <a:spcPct val="0"/>
        </a:spcAft>
        <a:buClr>
          <a:srgbClr val="004880"/>
        </a:buClr>
        <a:buChar char="–"/>
        <a:defRPr sz="3200">
          <a:solidFill>
            <a:srgbClr val="1E4191"/>
          </a:solidFill>
          <a:latin typeface="+mn-lt"/>
        </a:defRPr>
      </a:lvl5pPr>
      <a:lvl6pPr marL="20034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6pPr>
      <a:lvl7pPr marL="24606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7pPr>
      <a:lvl8pPr marL="29178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8pPr>
      <a:lvl9pPr marL="33750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9/23/24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9037323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6.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20C7690-F425-F217-4C2F-FD9CACC69BDA}"/>
              </a:ext>
            </a:extLst>
          </p:cNvPr>
          <p:cNvSpPr>
            <a:spLocks noGrp="1" noChangeArrowheads="1"/>
          </p:cNvSpPr>
          <p:nvPr>
            <p:ph type="ctrTitle"/>
          </p:nvPr>
        </p:nvSpPr>
        <p:spPr>
          <a:xfrm>
            <a:off x="685800" y="1860550"/>
            <a:ext cx="7772400" cy="1371600"/>
          </a:xfrm>
        </p:spPr>
        <p:txBody>
          <a:bodyPr>
            <a:normAutofit/>
          </a:bodyPr>
          <a:lstStyle/>
          <a:p>
            <a:pPr algn="ctr" eaLnBrk="1" hangingPunct="1">
              <a:defRPr/>
            </a:pPr>
            <a:r>
              <a:rPr lang="en-US" sz="2800" dirty="0">
                <a:latin typeface="Calibri" charset="0"/>
                <a:cs typeface="+mj-cs"/>
              </a:rPr>
              <a:t>Simple Comparative Experiments</a:t>
            </a:r>
            <a:endParaRPr lang="en-US" sz="2800" dirty="0">
              <a:latin typeface="+mn-lt"/>
            </a:endParaRPr>
          </a:p>
        </p:txBody>
      </p:sp>
      <p:sp>
        <p:nvSpPr>
          <p:cNvPr id="2" name="Title 1">
            <a:extLst>
              <a:ext uri="{FF2B5EF4-FFF2-40B4-BE49-F238E27FC236}">
                <a16:creationId xmlns:a16="http://schemas.microsoft.com/office/drawing/2014/main" id="{4C58CCE0-4595-240B-598B-A98A6A2326BF}"/>
              </a:ext>
            </a:extLst>
          </p:cNvPr>
          <p:cNvSpPr txBox="1">
            <a:spLocks/>
          </p:cNvSpPr>
          <p:nvPr/>
        </p:nvSpPr>
        <p:spPr bwMode="auto">
          <a:xfrm>
            <a:off x="189665" y="150683"/>
            <a:ext cx="8764670" cy="17098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4000">
                <a:solidFill>
                  <a:srgbClr val="1E4191"/>
                </a:solidFill>
                <a:latin typeface="+mj-lt"/>
                <a:ea typeface="+mj-ea"/>
                <a:cs typeface="+mj-cs"/>
              </a:defRPr>
            </a:lvl1pPr>
            <a:lvl2pPr algn="l" rtl="0" eaLnBrk="0" fontAlgn="base" hangingPunct="0">
              <a:lnSpc>
                <a:spcPct val="90000"/>
              </a:lnSpc>
              <a:spcBef>
                <a:spcPct val="0"/>
              </a:spcBef>
              <a:spcAft>
                <a:spcPct val="0"/>
              </a:spcAft>
              <a:defRPr sz="4000">
                <a:solidFill>
                  <a:srgbClr val="1E4191"/>
                </a:solidFill>
                <a:latin typeface="GE Inspira Pitch" pitchFamily="34" charset="0"/>
              </a:defRPr>
            </a:lvl2pPr>
            <a:lvl3pPr algn="l" rtl="0" eaLnBrk="0" fontAlgn="base" hangingPunct="0">
              <a:lnSpc>
                <a:spcPct val="90000"/>
              </a:lnSpc>
              <a:spcBef>
                <a:spcPct val="0"/>
              </a:spcBef>
              <a:spcAft>
                <a:spcPct val="0"/>
              </a:spcAft>
              <a:defRPr sz="4000">
                <a:solidFill>
                  <a:srgbClr val="1E4191"/>
                </a:solidFill>
                <a:latin typeface="GE Inspira Pitch" pitchFamily="34" charset="0"/>
              </a:defRPr>
            </a:lvl3pPr>
            <a:lvl4pPr algn="l" rtl="0" eaLnBrk="0" fontAlgn="base" hangingPunct="0">
              <a:lnSpc>
                <a:spcPct val="90000"/>
              </a:lnSpc>
              <a:spcBef>
                <a:spcPct val="0"/>
              </a:spcBef>
              <a:spcAft>
                <a:spcPct val="0"/>
              </a:spcAft>
              <a:defRPr sz="4000">
                <a:solidFill>
                  <a:srgbClr val="1E4191"/>
                </a:solidFill>
                <a:latin typeface="GE Inspira Pitch" pitchFamily="34" charset="0"/>
              </a:defRPr>
            </a:lvl4pPr>
            <a:lvl5pPr algn="l" rtl="0" eaLnBrk="0" fontAlgn="base" hangingPunct="0">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pPr algn="ctr"/>
            <a:r>
              <a:rPr lang="en-US" sz="2400" b="1" i="0" u="none" strike="noStrike" dirty="0">
                <a:solidFill>
                  <a:schemeClr val="tx1"/>
                </a:solidFill>
                <a:effectLst/>
                <a:latin typeface="Calibri" panose="020F0502020204030204" pitchFamily="34" charset="0"/>
                <a:cs typeface="Calibri" panose="020F0502020204030204" pitchFamily="34" charset="0"/>
              </a:rPr>
              <a:t>MECE 5397/6397</a:t>
            </a:r>
          </a:p>
          <a:p>
            <a:pPr algn="ctr"/>
            <a:r>
              <a:rPr lang="en-US" sz="2400" b="1" cap="small" dirty="0">
                <a:latin typeface="Calibri" panose="020F0502020204030204" pitchFamily="34" charset="0"/>
                <a:cs typeface="Calibri" panose="020F0502020204030204" pitchFamily="34" charset="0"/>
              </a:rPr>
              <a:t>Hybrid Approach</a:t>
            </a:r>
          </a:p>
          <a:p>
            <a:pPr algn="ctr"/>
            <a:r>
              <a:rPr lang="en-US" sz="3200" b="1" cap="small" dirty="0">
                <a:latin typeface="Calibri" panose="020F0502020204030204" pitchFamily="34" charset="0"/>
                <a:cs typeface="Calibri" panose="020F0502020204030204" pitchFamily="34" charset="0"/>
              </a:rPr>
              <a:t>Introduction of Design of Experiments with Machine Learning</a:t>
            </a:r>
          </a:p>
          <a:p>
            <a:pPr algn="ctr"/>
            <a:endParaRPr lang="en-US" sz="3200" dirty="0"/>
          </a:p>
        </p:txBody>
      </p:sp>
      <p:sp>
        <p:nvSpPr>
          <p:cNvPr id="4" name="Title 1">
            <a:extLst>
              <a:ext uri="{FF2B5EF4-FFF2-40B4-BE49-F238E27FC236}">
                <a16:creationId xmlns:a16="http://schemas.microsoft.com/office/drawing/2014/main" id="{3143E59A-2D53-5BC0-717F-D3D9002382A4}"/>
              </a:ext>
            </a:extLst>
          </p:cNvPr>
          <p:cNvSpPr txBox="1">
            <a:spLocks/>
          </p:cNvSpPr>
          <p:nvPr/>
        </p:nvSpPr>
        <p:spPr bwMode="auto">
          <a:xfrm>
            <a:off x="162337" y="4292747"/>
            <a:ext cx="8764670" cy="1422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4000">
                <a:solidFill>
                  <a:srgbClr val="1E4191"/>
                </a:solidFill>
                <a:latin typeface="+mj-lt"/>
                <a:ea typeface="+mj-ea"/>
                <a:cs typeface="+mj-cs"/>
              </a:defRPr>
            </a:lvl1pPr>
            <a:lvl2pPr algn="l" rtl="0" eaLnBrk="0" fontAlgn="base" hangingPunct="0">
              <a:lnSpc>
                <a:spcPct val="90000"/>
              </a:lnSpc>
              <a:spcBef>
                <a:spcPct val="0"/>
              </a:spcBef>
              <a:spcAft>
                <a:spcPct val="0"/>
              </a:spcAft>
              <a:defRPr sz="4000">
                <a:solidFill>
                  <a:srgbClr val="1E4191"/>
                </a:solidFill>
                <a:latin typeface="GE Inspira Pitch" pitchFamily="34" charset="0"/>
              </a:defRPr>
            </a:lvl2pPr>
            <a:lvl3pPr algn="l" rtl="0" eaLnBrk="0" fontAlgn="base" hangingPunct="0">
              <a:lnSpc>
                <a:spcPct val="90000"/>
              </a:lnSpc>
              <a:spcBef>
                <a:spcPct val="0"/>
              </a:spcBef>
              <a:spcAft>
                <a:spcPct val="0"/>
              </a:spcAft>
              <a:defRPr sz="4000">
                <a:solidFill>
                  <a:srgbClr val="1E4191"/>
                </a:solidFill>
                <a:latin typeface="GE Inspira Pitch" pitchFamily="34" charset="0"/>
              </a:defRPr>
            </a:lvl3pPr>
            <a:lvl4pPr algn="l" rtl="0" eaLnBrk="0" fontAlgn="base" hangingPunct="0">
              <a:lnSpc>
                <a:spcPct val="90000"/>
              </a:lnSpc>
              <a:spcBef>
                <a:spcPct val="0"/>
              </a:spcBef>
              <a:spcAft>
                <a:spcPct val="0"/>
              </a:spcAft>
              <a:defRPr sz="4000">
                <a:solidFill>
                  <a:srgbClr val="1E4191"/>
                </a:solidFill>
                <a:latin typeface="GE Inspira Pitch" pitchFamily="34" charset="0"/>
              </a:defRPr>
            </a:lvl4pPr>
            <a:lvl5pPr algn="l" rtl="0" eaLnBrk="0" fontAlgn="base" hangingPunct="0">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pPr algn="ctr"/>
            <a:r>
              <a:rPr lang="en-US" sz="2000" b="1" dirty="0">
                <a:solidFill>
                  <a:srgbClr val="000000"/>
                </a:solidFill>
                <a:latin typeface="Calibri" panose="020F0502020204030204" pitchFamily="34" charset="0"/>
                <a:cs typeface="Calibri" panose="020F0502020204030204" pitchFamily="34" charset="0"/>
              </a:rPr>
              <a:t>Session #2.1</a:t>
            </a:r>
          </a:p>
          <a:p>
            <a:pPr algn="ctr"/>
            <a:r>
              <a:rPr lang="en-US" sz="2000" b="1" dirty="0">
                <a:solidFill>
                  <a:srgbClr val="000000"/>
                </a:solidFill>
                <a:latin typeface="Calibri" panose="020F0502020204030204" pitchFamily="34" charset="0"/>
                <a:cs typeface="Calibri" panose="020F0502020204030204" pitchFamily="34" charset="0"/>
              </a:rPr>
              <a:t>Statistical concepts</a:t>
            </a:r>
          </a:p>
          <a:p>
            <a:pPr algn="ctr"/>
            <a:r>
              <a:rPr lang="en-US" sz="2000" b="1" dirty="0">
                <a:solidFill>
                  <a:srgbClr val="000000"/>
                </a:solidFill>
                <a:latin typeface="Calibri" panose="020F0502020204030204" pitchFamily="34" charset="0"/>
                <a:cs typeface="Calibri" panose="020F0502020204030204" pitchFamily="34" charset="0"/>
              </a:rPr>
              <a:t>4 to 6pm</a:t>
            </a:r>
          </a:p>
          <a:p>
            <a:pPr algn="ctr"/>
            <a:r>
              <a:rPr lang="en-US" sz="2000" b="1" cap="small" dirty="0">
                <a:solidFill>
                  <a:srgbClr val="000000"/>
                </a:solidFill>
                <a:latin typeface="Calibri" panose="020F0502020204030204" pitchFamily="34" charset="0"/>
                <a:cs typeface="Calibri" panose="020F0502020204030204" pitchFamily="34" charset="0"/>
              </a:rPr>
              <a:t>Instructor: </a:t>
            </a:r>
            <a:r>
              <a:rPr lang="en-US" sz="2000" b="1" dirty="0">
                <a:solidFill>
                  <a:srgbClr val="000000"/>
                </a:solidFill>
                <a:latin typeface="Calibri" panose="020F0502020204030204" pitchFamily="34" charset="0"/>
                <a:cs typeface="Calibri" panose="020F0502020204030204" pitchFamily="34" charset="0"/>
              </a:rPr>
              <a:t>Egidio (Ed) Marotta, PhD</a:t>
            </a:r>
          </a:p>
          <a:p>
            <a:pPr algn="ctr"/>
            <a:r>
              <a:rPr lang="en-US" sz="3200" dirty="0"/>
              <a:t> </a:t>
            </a:r>
          </a:p>
        </p:txBody>
      </p:sp>
      <p:pic>
        <p:nvPicPr>
          <p:cNvPr id="3" name="Picture 2">
            <a:extLst>
              <a:ext uri="{FF2B5EF4-FFF2-40B4-BE49-F238E27FC236}">
                <a16:creationId xmlns:a16="http://schemas.microsoft.com/office/drawing/2014/main" id="{82C6AFC8-9EE1-B4EE-546F-C636530BDB23}"/>
              </a:ext>
            </a:extLst>
          </p:cNvPr>
          <p:cNvPicPr>
            <a:picLocks noChangeAspect="1"/>
          </p:cNvPicPr>
          <p:nvPr/>
        </p:nvPicPr>
        <p:blipFill>
          <a:blip r:embed="rId2"/>
          <a:stretch>
            <a:fillRect/>
          </a:stretch>
        </p:blipFill>
        <p:spPr>
          <a:xfrm>
            <a:off x="6162901" y="3272242"/>
            <a:ext cx="2764106" cy="17316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a:extLst>
              <a:ext uri="{FF2B5EF4-FFF2-40B4-BE49-F238E27FC236}">
                <a16:creationId xmlns:a16="http://schemas.microsoft.com/office/drawing/2014/main" id="{DCAE61E7-A9ED-C71B-DC40-CDA01EA3A9D5}"/>
              </a:ext>
            </a:extLst>
          </p:cNvPr>
          <p:cNvSpPr>
            <a:spLocks noChangeArrowheads="1"/>
          </p:cNvSpPr>
          <p:nvPr/>
        </p:nvSpPr>
        <p:spPr bwMode="auto">
          <a:xfrm>
            <a:off x="0" y="2543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7" name="TextBox 6">
            <a:extLst>
              <a:ext uri="{FF2B5EF4-FFF2-40B4-BE49-F238E27FC236}">
                <a16:creationId xmlns:a16="http://schemas.microsoft.com/office/drawing/2014/main" id="{037C3AA9-CC3C-24DA-1FAD-B37A6EFE45E6}"/>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pic>
        <p:nvPicPr>
          <p:cNvPr id="9" name="Picture 8" descr="A math equations on a white background&#10;&#10;Description automatically generated">
            <a:extLst>
              <a:ext uri="{FF2B5EF4-FFF2-40B4-BE49-F238E27FC236}">
                <a16:creationId xmlns:a16="http://schemas.microsoft.com/office/drawing/2014/main" id="{36177B47-6C85-2E9D-47CB-CF9E0F64A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22" y="2066246"/>
            <a:ext cx="5196565" cy="2840302"/>
          </a:xfrm>
          <a:prstGeom prst="rect">
            <a:avLst/>
          </a:prstGeom>
        </p:spPr>
      </p:pic>
      <p:sp>
        <p:nvSpPr>
          <p:cNvPr id="11" name="TextBox 10">
            <a:extLst>
              <a:ext uri="{FF2B5EF4-FFF2-40B4-BE49-F238E27FC236}">
                <a16:creationId xmlns:a16="http://schemas.microsoft.com/office/drawing/2014/main" id="{A71CC05F-27C5-EBF0-919D-0C36C4BF13DE}"/>
              </a:ext>
            </a:extLst>
          </p:cNvPr>
          <p:cNvSpPr txBox="1"/>
          <p:nvPr/>
        </p:nvSpPr>
        <p:spPr>
          <a:xfrm>
            <a:off x="140987" y="965958"/>
            <a:ext cx="7741578" cy="646331"/>
          </a:xfrm>
          <a:prstGeom prst="rect">
            <a:avLst/>
          </a:prstGeom>
          <a:noFill/>
        </p:spPr>
        <p:txBody>
          <a:bodyPr wrap="square">
            <a:spAutoFit/>
          </a:bodyPr>
          <a:lstStyle/>
          <a:p>
            <a:r>
              <a:rPr lang="en-US" sz="1800" dirty="0">
                <a:effectLst/>
                <a:latin typeface="+mn-lt"/>
              </a:rPr>
              <a:t>The properties of probability distributions may be summarized quantitatively as follows: </a:t>
            </a:r>
            <a:endParaRPr lang="en-US" sz="1800"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FC03D1-B6FE-142D-1168-7FC9AAD8001C}"/>
              </a:ext>
            </a:extLst>
          </p:cNvPr>
          <p:cNvSpPr txBox="1"/>
          <p:nvPr/>
        </p:nvSpPr>
        <p:spPr>
          <a:xfrm>
            <a:off x="395555" y="838128"/>
            <a:ext cx="3899043" cy="584775"/>
          </a:xfrm>
          <a:prstGeom prst="rect">
            <a:avLst/>
          </a:prstGeom>
          <a:noFill/>
        </p:spPr>
        <p:txBody>
          <a:bodyPr wrap="square">
            <a:spAutoFit/>
          </a:bodyPr>
          <a:lstStyle/>
          <a:p>
            <a:r>
              <a:rPr lang="en-US" sz="1800" b="1" i="1" dirty="0">
                <a:effectLst/>
                <a:latin typeface="+mn-lt"/>
              </a:rPr>
              <a:t>Mean, Variance, and Expected Values</a:t>
            </a:r>
            <a:r>
              <a:rPr lang="en-US" sz="3200" b="1" i="1" dirty="0">
                <a:effectLst/>
                <a:latin typeface="Times"/>
              </a:rPr>
              <a:t> </a:t>
            </a:r>
            <a:endParaRPr lang="en-US" dirty="0"/>
          </a:p>
        </p:txBody>
      </p:sp>
      <p:sp>
        <p:nvSpPr>
          <p:cNvPr id="9" name="TextBox 8">
            <a:extLst>
              <a:ext uri="{FF2B5EF4-FFF2-40B4-BE49-F238E27FC236}">
                <a16:creationId xmlns:a16="http://schemas.microsoft.com/office/drawing/2014/main" id="{497CD195-B939-6C3F-0EA2-6082CB621671}"/>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11" name="TextBox 10">
            <a:extLst>
              <a:ext uri="{FF2B5EF4-FFF2-40B4-BE49-F238E27FC236}">
                <a16:creationId xmlns:a16="http://schemas.microsoft.com/office/drawing/2014/main" id="{C87D785A-E700-EBD8-E551-B3CC2B35476E}"/>
              </a:ext>
            </a:extLst>
          </p:cNvPr>
          <p:cNvSpPr txBox="1"/>
          <p:nvPr/>
        </p:nvSpPr>
        <p:spPr>
          <a:xfrm>
            <a:off x="395555" y="1579626"/>
            <a:ext cx="6462445" cy="646331"/>
          </a:xfrm>
          <a:prstGeom prst="rect">
            <a:avLst/>
          </a:prstGeom>
          <a:noFill/>
        </p:spPr>
        <p:txBody>
          <a:bodyPr wrap="square">
            <a:spAutoFit/>
          </a:bodyPr>
          <a:lstStyle/>
          <a:p>
            <a:r>
              <a:rPr lang="en-US" sz="1800" dirty="0">
                <a:effectLst/>
                <a:latin typeface="+mn-lt"/>
              </a:rPr>
              <a:t>The </a:t>
            </a:r>
            <a:r>
              <a:rPr lang="en-US" sz="1800" b="1" dirty="0">
                <a:effectLst/>
                <a:latin typeface="+mn-lt"/>
              </a:rPr>
              <a:t>mean</a:t>
            </a:r>
            <a:r>
              <a:rPr lang="en-US" sz="1800" dirty="0">
                <a:effectLst/>
                <a:latin typeface="+mn-lt"/>
              </a:rPr>
              <a:t>, 𝞵, of a probability distribution is a measure of its central tendency or location. Mathematically, we define the mean as </a:t>
            </a:r>
            <a:endParaRPr lang="en-US" sz="1800" dirty="0">
              <a:latin typeface="+mn-lt"/>
            </a:endParaRPr>
          </a:p>
        </p:txBody>
      </p:sp>
      <p:pic>
        <p:nvPicPr>
          <p:cNvPr id="13" name="Picture 12" descr="A group of black letters&#10;&#10;Description automatically generated">
            <a:extLst>
              <a:ext uri="{FF2B5EF4-FFF2-40B4-BE49-F238E27FC236}">
                <a16:creationId xmlns:a16="http://schemas.microsoft.com/office/drawing/2014/main" id="{4BEA753D-6281-0CC9-66EB-998455FCC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55" y="2417550"/>
            <a:ext cx="4659330" cy="1413256"/>
          </a:xfrm>
          <a:prstGeom prst="rect">
            <a:avLst/>
          </a:prstGeom>
        </p:spPr>
      </p:pic>
      <p:sp>
        <p:nvSpPr>
          <p:cNvPr id="3" name="TextBox 2">
            <a:extLst>
              <a:ext uri="{FF2B5EF4-FFF2-40B4-BE49-F238E27FC236}">
                <a16:creationId xmlns:a16="http://schemas.microsoft.com/office/drawing/2014/main" id="{82CD44F6-0181-44ED-B200-E24E95962B32}"/>
              </a:ext>
            </a:extLst>
          </p:cNvPr>
          <p:cNvSpPr txBox="1"/>
          <p:nvPr/>
        </p:nvSpPr>
        <p:spPr>
          <a:xfrm>
            <a:off x="524449" y="4230374"/>
            <a:ext cx="6142358" cy="369332"/>
          </a:xfrm>
          <a:prstGeom prst="rect">
            <a:avLst/>
          </a:prstGeom>
          <a:noFill/>
        </p:spPr>
        <p:txBody>
          <a:bodyPr wrap="square">
            <a:spAutoFit/>
          </a:bodyPr>
          <a:lstStyle/>
          <a:p>
            <a:r>
              <a:rPr lang="en-US" sz="1800" dirty="0">
                <a:effectLst/>
                <a:latin typeface="+mn-lt"/>
              </a:rPr>
              <a:t>We also have the</a:t>
            </a:r>
            <a:r>
              <a:rPr lang="en-US" sz="1800" b="1" dirty="0">
                <a:effectLst/>
                <a:latin typeface="+mn-lt"/>
              </a:rPr>
              <a:t> expected value </a:t>
            </a:r>
            <a:r>
              <a:rPr lang="en-US" sz="1800" dirty="0">
                <a:effectLst/>
                <a:latin typeface="+mn-lt"/>
              </a:rPr>
              <a:t>or the long-run average value </a:t>
            </a:r>
            <a:endParaRPr lang="en-US" sz="1800" dirty="0">
              <a:latin typeface="+mn-lt"/>
            </a:endParaRPr>
          </a:p>
        </p:txBody>
      </p:sp>
      <p:sp>
        <p:nvSpPr>
          <p:cNvPr id="5" name="TextBox 4">
            <a:extLst>
              <a:ext uri="{FF2B5EF4-FFF2-40B4-BE49-F238E27FC236}">
                <a16:creationId xmlns:a16="http://schemas.microsoft.com/office/drawing/2014/main" id="{6DCD9608-FC8C-1F76-0A6F-B02BCD985F3B}"/>
              </a:ext>
            </a:extLst>
          </p:cNvPr>
          <p:cNvSpPr txBox="1"/>
          <p:nvPr/>
        </p:nvSpPr>
        <p:spPr>
          <a:xfrm>
            <a:off x="482885" y="6207373"/>
            <a:ext cx="4572000" cy="369332"/>
          </a:xfrm>
          <a:prstGeom prst="rect">
            <a:avLst/>
          </a:prstGeom>
          <a:noFill/>
        </p:spPr>
        <p:txBody>
          <a:bodyPr wrap="square">
            <a:spAutoFit/>
          </a:bodyPr>
          <a:lstStyle/>
          <a:p>
            <a:r>
              <a:rPr lang="en-US" sz="1800" i="1" dirty="0">
                <a:effectLst/>
                <a:latin typeface="+mn-lt"/>
              </a:rPr>
              <a:t>E </a:t>
            </a:r>
            <a:r>
              <a:rPr lang="en-US" sz="1800" dirty="0">
                <a:effectLst/>
                <a:latin typeface="+mn-lt"/>
              </a:rPr>
              <a:t>denotes the </a:t>
            </a:r>
            <a:r>
              <a:rPr lang="en-US" sz="1800" b="1" dirty="0">
                <a:effectLst/>
                <a:latin typeface="+mn-lt"/>
              </a:rPr>
              <a:t>expected value operator</a:t>
            </a:r>
            <a:endParaRPr lang="en-US" dirty="0"/>
          </a:p>
        </p:txBody>
      </p:sp>
      <p:pic>
        <p:nvPicPr>
          <p:cNvPr id="7" name="Picture 6" descr="A black and white math symbols&#10;&#10;Description automatically generated with medium confidence">
            <a:extLst>
              <a:ext uri="{FF2B5EF4-FFF2-40B4-BE49-F238E27FC236}">
                <a16:creationId xmlns:a16="http://schemas.microsoft.com/office/drawing/2014/main" id="{D03B0DDD-E802-8D02-9A3F-A9197722D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25" y="4650761"/>
            <a:ext cx="4494520" cy="1255226"/>
          </a:xfrm>
          <a:prstGeom prst="rect">
            <a:avLst/>
          </a:prstGeom>
        </p:spPr>
      </p:pic>
      <p:sp>
        <p:nvSpPr>
          <p:cNvPr id="14" name="TextBox 13">
            <a:extLst>
              <a:ext uri="{FF2B5EF4-FFF2-40B4-BE49-F238E27FC236}">
                <a16:creationId xmlns:a16="http://schemas.microsoft.com/office/drawing/2014/main" id="{2CCC4B67-2A32-9218-9797-12F0DCE22D8A}"/>
              </a:ext>
            </a:extLst>
          </p:cNvPr>
          <p:cNvSpPr txBox="1"/>
          <p:nvPr/>
        </p:nvSpPr>
        <p:spPr>
          <a:xfrm>
            <a:off x="5294298" y="5126540"/>
            <a:ext cx="3477026" cy="553998"/>
          </a:xfrm>
          <a:prstGeom prst="rect">
            <a:avLst/>
          </a:prstGeom>
          <a:noFill/>
        </p:spPr>
        <p:txBody>
          <a:bodyPr wrap="square">
            <a:spAutoFit/>
          </a:bodyPr>
          <a:lstStyle/>
          <a:p>
            <a:r>
              <a:rPr lang="en-US" sz="1000" dirty="0">
                <a:solidFill>
                  <a:srgbClr val="1A1A1A"/>
                </a:solidFill>
                <a:highlight>
                  <a:srgbClr val="FFFFFF"/>
                </a:highlight>
                <a:latin typeface="Georgia" panose="02040502050405020303" pitchFamily="18" charset="0"/>
              </a:rPr>
              <a:t>T</a:t>
            </a:r>
            <a:r>
              <a:rPr lang="en-US" sz="1000" b="0" i="0" dirty="0">
                <a:solidFill>
                  <a:srgbClr val="1A1A1A"/>
                </a:solidFill>
                <a:effectLst/>
                <a:highlight>
                  <a:srgbClr val="FFFFFF"/>
                </a:highlight>
                <a:latin typeface="Georgia" panose="02040502050405020303" pitchFamily="18" charset="0"/>
              </a:rPr>
              <a:t>he expected value is found by calculating the weighted value from the data, t</a:t>
            </a:r>
            <a:r>
              <a:rPr lang="en-US" sz="1000" b="0" i="0" dirty="0">
                <a:solidFill>
                  <a:srgbClr val="1A1A1A"/>
                </a:solidFill>
                <a:effectLst/>
                <a:highlight>
                  <a:srgbClr val="FFFFFF"/>
                </a:highlight>
                <a:latin typeface="+mn-lt"/>
              </a:rPr>
              <a:t>his represents what can be expected over many trials of the experiment.</a:t>
            </a:r>
            <a:endParaRPr lang="en-US" sz="1000" dirty="0">
              <a:latin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7E37FB-1E68-7462-58E9-E4F854E0C951}"/>
              </a:ext>
            </a:extLst>
          </p:cNvPr>
          <p:cNvSpPr txBox="1"/>
          <p:nvPr/>
        </p:nvSpPr>
        <p:spPr>
          <a:xfrm>
            <a:off x="254001" y="1147374"/>
            <a:ext cx="8563855" cy="369332"/>
          </a:xfrm>
          <a:prstGeom prst="rect">
            <a:avLst/>
          </a:prstGeom>
          <a:noFill/>
        </p:spPr>
        <p:txBody>
          <a:bodyPr wrap="square">
            <a:spAutoFit/>
          </a:bodyPr>
          <a:lstStyle/>
          <a:p>
            <a:r>
              <a:rPr lang="en-US" sz="1800" dirty="0">
                <a:effectLst/>
                <a:latin typeface="Calibri" panose="020F0502020204030204" pitchFamily="34" charset="0"/>
                <a:cs typeface="Calibri" panose="020F0502020204030204" pitchFamily="34" charset="0"/>
              </a:rPr>
              <a:t>The variability or dispersion of a probability distribution can be measured by the </a:t>
            </a:r>
            <a:r>
              <a:rPr lang="en-US" sz="1800" b="1" dirty="0">
                <a:effectLst/>
                <a:latin typeface="Calibri" panose="020F0502020204030204" pitchFamily="34" charset="0"/>
                <a:cs typeface="Calibri" panose="020F0502020204030204" pitchFamily="34" charset="0"/>
              </a:rPr>
              <a:t>vari</a:t>
            </a:r>
            <a:r>
              <a:rPr lang="en-US" sz="1800" b="1" dirty="0">
                <a:latin typeface="Calibri" panose="020F0502020204030204" pitchFamily="34" charset="0"/>
                <a:cs typeface="Calibri" panose="020F0502020204030204" pitchFamily="34" charset="0"/>
              </a:rPr>
              <a:t>ance</a:t>
            </a:r>
            <a:endParaRPr lang="en-US" sz="18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pic>
        <p:nvPicPr>
          <p:cNvPr id="11" name="Picture 10" descr="A math equations on a white background&#10;&#10;Description automatically generated">
            <a:extLst>
              <a:ext uri="{FF2B5EF4-FFF2-40B4-BE49-F238E27FC236}">
                <a16:creationId xmlns:a16="http://schemas.microsoft.com/office/drawing/2014/main" id="{AB2F2B78-7CD6-1ECA-9346-F53BA56CD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1" y="1716980"/>
            <a:ext cx="4754929" cy="1342687"/>
          </a:xfrm>
          <a:prstGeom prst="rect">
            <a:avLst/>
          </a:prstGeom>
        </p:spPr>
      </p:pic>
      <p:sp>
        <p:nvSpPr>
          <p:cNvPr id="3" name="TextBox 2">
            <a:extLst>
              <a:ext uri="{FF2B5EF4-FFF2-40B4-BE49-F238E27FC236}">
                <a16:creationId xmlns:a16="http://schemas.microsoft.com/office/drawing/2014/main" id="{4F3ABE7E-20B1-B985-A3ED-68A0EEE37061}"/>
              </a:ext>
            </a:extLst>
          </p:cNvPr>
          <p:cNvSpPr txBox="1"/>
          <p:nvPr/>
        </p:nvSpPr>
        <p:spPr>
          <a:xfrm>
            <a:off x="629920" y="5550565"/>
            <a:ext cx="7294880" cy="923330"/>
          </a:xfrm>
          <a:prstGeom prst="rect">
            <a:avLst/>
          </a:prstGeom>
          <a:noFill/>
        </p:spPr>
        <p:txBody>
          <a:bodyPr wrap="square">
            <a:spAutoFit/>
          </a:bodyPr>
          <a:lstStyle/>
          <a:p>
            <a:r>
              <a:rPr lang="en-US" sz="1800" dirty="0">
                <a:effectLst/>
                <a:latin typeface="+mn-lt"/>
              </a:rPr>
              <a:t>The covariance is a measure of the linear association between </a:t>
            </a:r>
            <a:r>
              <a:rPr lang="en-US" sz="1800" i="1" dirty="0">
                <a:effectLst/>
                <a:latin typeface="+mn-lt"/>
              </a:rPr>
              <a:t>y</a:t>
            </a:r>
            <a:r>
              <a:rPr lang="en-US" sz="1800" dirty="0">
                <a:effectLst/>
                <a:latin typeface="+mn-lt"/>
              </a:rPr>
              <a:t>1 and </a:t>
            </a:r>
            <a:r>
              <a:rPr lang="en-US" sz="1800" i="1" dirty="0">
                <a:effectLst/>
                <a:latin typeface="+mn-lt"/>
              </a:rPr>
              <a:t>y</a:t>
            </a:r>
            <a:r>
              <a:rPr lang="en-US" sz="1800" dirty="0">
                <a:effectLst/>
                <a:latin typeface="+mn-lt"/>
              </a:rPr>
              <a:t>2. More specifically, we may show that if </a:t>
            </a:r>
            <a:r>
              <a:rPr lang="en-US" sz="1800" i="1" dirty="0">
                <a:effectLst/>
                <a:latin typeface="+mn-lt"/>
              </a:rPr>
              <a:t>y</a:t>
            </a:r>
            <a:r>
              <a:rPr lang="en-US" sz="1800" dirty="0">
                <a:effectLst/>
                <a:latin typeface="+mn-lt"/>
              </a:rPr>
              <a:t>1 and </a:t>
            </a:r>
            <a:r>
              <a:rPr lang="en-US" sz="1800" i="1" dirty="0">
                <a:effectLst/>
                <a:latin typeface="+mn-lt"/>
              </a:rPr>
              <a:t>y</a:t>
            </a:r>
            <a:r>
              <a:rPr lang="en-US" sz="1800" dirty="0">
                <a:effectLst/>
                <a:latin typeface="+mn-lt"/>
              </a:rPr>
              <a:t>2 are independent, then </a:t>
            </a:r>
            <a:r>
              <a:rPr lang="en-US" sz="1800" dirty="0" err="1">
                <a:effectLst/>
                <a:latin typeface="+mn-lt"/>
              </a:rPr>
              <a:t>Cov</a:t>
            </a:r>
            <a:r>
              <a:rPr lang="en-US" sz="1800" dirty="0">
                <a:effectLst/>
                <a:latin typeface="+mn-lt"/>
              </a:rPr>
              <a:t>(</a:t>
            </a:r>
            <a:r>
              <a:rPr lang="en-US" sz="1800" i="1" dirty="0">
                <a:effectLst/>
                <a:latin typeface="+mn-lt"/>
              </a:rPr>
              <a:t>y</a:t>
            </a:r>
            <a:r>
              <a:rPr lang="en-US" sz="1800" dirty="0">
                <a:effectLst/>
                <a:latin typeface="+mn-lt"/>
              </a:rPr>
              <a:t>1, </a:t>
            </a:r>
            <a:r>
              <a:rPr lang="en-US" sz="1800" i="1" dirty="0">
                <a:effectLst/>
                <a:latin typeface="+mn-lt"/>
              </a:rPr>
              <a:t>y</a:t>
            </a:r>
            <a:r>
              <a:rPr lang="en-US" sz="1800" dirty="0">
                <a:effectLst/>
                <a:latin typeface="+mn-lt"/>
              </a:rPr>
              <a:t>2) = 0. </a:t>
            </a:r>
            <a:endParaRPr lang="en-US" sz="1800" dirty="0">
              <a:latin typeface="+mn-lt"/>
            </a:endParaRPr>
          </a:p>
        </p:txBody>
      </p:sp>
      <p:pic>
        <p:nvPicPr>
          <p:cNvPr id="5" name="Picture 4">
            <a:extLst>
              <a:ext uri="{FF2B5EF4-FFF2-40B4-BE49-F238E27FC236}">
                <a16:creationId xmlns:a16="http://schemas.microsoft.com/office/drawing/2014/main" id="{D32177EF-DAD7-735E-7CD6-CACD8EB0A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830" y="4680190"/>
            <a:ext cx="4559300" cy="495300"/>
          </a:xfrm>
          <a:prstGeom prst="rect">
            <a:avLst/>
          </a:prstGeom>
        </p:spPr>
      </p:pic>
      <p:sp>
        <p:nvSpPr>
          <p:cNvPr id="7" name="TextBox 6">
            <a:extLst>
              <a:ext uri="{FF2B5EF4-FFF2-40B4-BE49-F238E27FC236}">
                <a16:creationId xmlns:a16="http://schemas.microsoft.com/office/drawing/2014/main" id="{62E000F5-1610-2FA6-75CC-B79A5D317F96}"/>
              </a:ext>
            </a:extLst>
          </p:cNvPr>
          <p:cNvSpPr txBox="1"/>
          <p:nvPr/>
        </p:nvSpPr>
        <p:spPr>
          <a:xfrm>
            <a:off x="254001" y="3935784"/>
            <a:ext cx="1493519" cy="369332"/>
          </a:xfrm>
          <a:prstGeom prst="rect">
            <a:avLst/>
          </a:prstGeom>
          <a:noFill/>
        </p:spPr>
        <p:txBody>
          <a:bodyPr wrap="square">
            <a:spAutoFit/>
          </a:bodyPr>
          <a:lstStyle/>
          <a:p>
            <a:r>
              <a:rPr lang="en-US" sz="1800" dirty="0">
                <a:latin typeface="+mn-lt"/>
              </a:rPr>
              <a:t>C</a:t>
            </a:r>
            <a:r>
              <a:rPr lang="en-US" sz="1800" dirty="0">
                <a:effectLst/>
                <a:latin typeface="+mn-lt"/>
              </a:rPr>
              <a:t>ovariance</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7E37FB-1E68-7462-58E9-E4F854E0C951}"/>
              </a:ext>
            </a:extLst>
          </p:cNvPr>
          <p:cNvSpPr txBox="1"/>
          <p:nvPr/>
        </p:nvSpPr>
        <p:spPr>
          <a:xfrm>
            <a:off x="254001" y="1147374"/>
            <a:ext cx="8563855" cy="369332"/>
          </a:xfrm>
          <a:prstGeom prst="rect">
            <a:avLst/>
          </a:prstGeom>
          <a:noFill/>
        </p:spPr>
        <p:txBody>
          <a:bodyPr wrap="square">
            <a:spAutoFit/>
          </a:bodyPr>
          <a:lstStyle/>
          <a:p>
            <a:r>
              <a:rPr lang="en-US" sz="1800" dirty="0">
                <a:effectLst/>
                <a:latin typeface="Calibri" panose="020F0502020204030204" pitchFamily="34" charset="0"/>
                <a:cs typeface="Calibri" panose="020F0502020204030204" pitchFamily="34" charset="0"/>
              </a:rPr>
              <a:t>Random Samples</a:t>
            </a:r>
            <a:endParaRPr lang="en-US" sz="18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4" name="TextBox 3">
            <a:extLst>
              <a:ext uri="{FF2B5EF4-FFF2-40B4-BE49-F238E27FC236}">
                <a16:creationId xmlns:a16="http://schemas.microsoft.com/office/drawing/2014/main" id="{B402FFAE-4FF9-EA69-C842-DB1834799432}"/>
              </a:ext>
            </a:extLst>
          </p:cNvPr>
          <p:cNvSpPr txBox="1"/>
          <p:nvPr/>
        </p:nvSpPr>
        <p:spPr>
          <a:xfrm>
            <a:off x="254000" y="1688654"/>
            <a:ext cx="8422639" cy="1477328"/>
          </a:xfrm>
          <a:prstGeom prst="rect">
            <a:avLst/>
          </a:prstGeom>
          <a:noFill/>
        </p:spPr>
        <p:txBody>
          <a:bodyPr wrap="square">
            <a:spAutoFit/>
          </a:bodyPr>
          <a:lstStyle/>
          <a:p>
            <a:r>
              <a:rPr lang="en-US" sz="1800" dirty="0">
                <a:effectLst/>
                <a:latin typeface="+mn-lt"/>
              </a:rPr>
              <a:t>The objective of statistical inference is to draw conclusions about a population using a sample from that population. Most of the methods that we will study assume that </a:t>
            </a:r>
            <a:r>
              <a:rPr lang="en-US" sz="1800" b="1" dirty="0">
                <a:effectLst/>
                <a:latin typeface="+mn-lt"/>
              </a:rPr>
              <a:t>random samples </a:t>
            </a:r>
            <a:r>
              <a:rPr lang="en-US" sz="1800" dirty="0">
                <a:effectLst/>
                <a:latin typeface="+mn-lt"/>
              </a:rPr>
              <a:t>are used. A </a:t>
            </a:r>
            <a:r>
              <a:rPr lang="en-US" sz="1800" b="1" dirty="0">
                <a:effectLst/>
                <a:latin typeface="+mn-lt"/>
              </a:rPr>
              <a:t>random sample </a:t>
            </a:r>
            <a:r>
              <a:rPr lang="en-US" sz="1800" dirty="0">
                <a:effectLst/>
                <a:latin typeface="+mn-lt"/>
              </a:rPr>
              <a:t>is a sample that has been selected from the population in such a way that every possible sample has an equal probability of being selected. </a:t>
            </a:r>
            <a:endParaRPr lang="en-US" sz="1800" dirty="0">
              <a:latin typeface="+mn-lt"/>
            </a:endParaRPr>
          </a:p>
        </p:txBody>
      </p:sp>
      <p:sp>
        <p:nvSpPr>
          <p:cNvPr id="10" name="TextBox 9">
            <a:extLst>
              <a:ext uri="{FF2B5EF4-FFF2-40B4-BE49-F238E27FC236}">
                <a16:creationId xmlns:a16="http://schemas.microsoft.com/office/drawing/2014/main" id="{0F692579-D9D3-84C3-FFCD-F7A973D1F832}"/>
              </a:ext>
            </a:extLst>
          </p:cNvPr>
          <p:cNvSpPr txBox="1"/>
          <p:nvPr/>
        </p:nvSpPr>
        <p:spPr>
          <a:xfrm>
            <a:off x="254000" y="3402459"/>
            <a:ext cx="2214880" cy="369332"/>
          </a:xfrm>
          <a:prstGeom prst="rect">
            <a:avLst/>
          </a:prstGeom>
          <a:noFill/>
        </p:spPr>
        <p:txBody>
          <a:bodyPr wrap="square">
            <a:spAutoFit/>
          </a:bodyPr>
          <a:lstStyle/>
          <a:p>
            <a:r>
              <a:rPr lang="en-US" sz="1800">
                <a:latin typeface="+mn-lt"/>
              </a:rPr>
              <a:t>T</a:t>
            </a:r>
            <a:r>
              <a:rPr lang="en-US" sz="1800">
                <a:effectLst/>
                <a:latin typeface="+mn-lt"/>
              </a:rPr>
              <a:t>he </a:t>
            </a:r>
            <a:r>
              <a:rPr lang="en-US" sz="1800" b="1">
                <a:effectLst/>
                <a:latin typeface="+mn-lt"/>
              </a:rPr>
              <a:t>sample mean </a:t>
            </a:r>
            <a:endParaRPr lang="en-US" sz="1800" dirty="0">
              <a:latin typeface="+mn-lt"/>
            </a:endParaRPr>
          </a:p>
        </p:txBody>
      </p:sp>
      <p:sp>
        <p:nvSpPr>
          <p:cNvPr id="13" name="TextBox 12">
            <a:extLst>
              <a:ext uri="{FF2B5EF4-FFF2-40B4-BE49-F238E27FC236}">
                <a16:creationId xmlns:a16="http://schemas.microsoft.com/office/drawing/2014/main" id="{3D3938CD-4619-ACEB-A11E-66FA4A829DB0}"/>
              </a:ext>
            </a:extLst>
          </p:cNvPr>
          <p:cNvSpPr txBox="1"/>
          <p:nvPr/>
        </p:nvSpPr>
        <p:spPr>
          <a:xfrm>
            <a:off x="2550160" y="3402459"/>
            <a:ext cx="2336800" cy="369332"/>
          </a:xfrm>
          <a:prstGeom prst="rect">
            <a:avLst/>
          </a:prstGeom>
          <a:noFill/>
        </p:spPr>
        <p:txBody>
          <a:bodyPr wrap="square">
            <a:spAutoFit/>
          </a:bodyPr>
          <a:lstStyle/>
          <a:p>
            <a:r>
              <a:rPr lang="en-US" sz="1800" dirty="0">
                <a:latin typeface="+mn-lt"/>
              </a:rPr>
              <a:t>T</a:t>
            </a:r>
            <a:r>
              <a:rPr lang="en-US" sz="1800" dirty="0">
                <a:effectLst/>
                <a:latin typeface="+mn-lt"/>
              </a:rPr>
              <a:t>he </a:t>
            </a:r>
            <a:r>
              <a:rPr lang="en-US" sz="1800" b="1" dirty="0">
                <a:effectLst/>
                <a:latin typeface="+mn-lt"/>
              </a:rPr>
              <a:t>sample variance </a:t>
            </a:r>
            <a:endParaRPr lang="en-US" sz="1800" dirty="0">
              <a:latin typeface="+mn-lt"/>
            </a:endParaRPr>
          </a:p>
        </p:txBody>
      </p:sp>
      <p:pic>
        <p:nvPicPr>
          <p:cNvPr id="15" name="Picture 14" descr="A mathematical equation with black letters&#10;&#10;Description automatically generated">
            <a:extLst>
              <a:ext uri="{FF2B5EF4-FFF2-40B4-BE49-F238E27FC236}">
                <a16:creationId xmlns:a16="http://schemas.microsoft.com/office/drawing/2014/main" id="{F2D928C8-0E9F-CCCD-9B63-3D4E0BBE8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8268"/>
            <a:ext cx="2133600" cy="1219200"/>
          </a:xfrm>
          <a:prstGeom prst="rect">
            <a:avLst/>
          </a:prstGeom>
        </p:spPr>
      </p:pic>
      <p:pic>
        <p:nvPicPr>
          <p:cNvPr id="17" name="Picture 16" descr="A mathematical equation with numbers and symbols&#10;&#10;Description automatically generated">
            <a:extLst>
              <a:ext uri="{FF2B5EF4-FFF2-40B4-BE49-F238E27FC236}">
                <a16:creationId xmlns:a16="http://schemas.microsoft.com/office/drawing/2014/main" id="{92A9C88E-01E9-80F8-BAB7-B5D105473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160" y="4173231"/>
            <a:ext cx="2137624" cy="852994"/>
          </a:xfrm>
          <a:prstGeom prst="rect">
            <a:avLst/>
          </a:prstGeom>
        </p:spPr>
      </p:pic>
      <p:sp>
        <p:nvSpPr>
          <p:cNvPr id="19" name="TextBox 18">
            <a:extLst>
              <a:ext uri="{FF2B5EF4-FFF2-40B4-BE49-F238E27FC236}">
                <a16:creationId xmlns:a16="http://schemas.microsoft.com/office/drawing/2014/main" id="{42020782-5F8C-985C-CAC2-8C0F99E650ED}"/>
              </a:ext>
            </a:extLst>
          </p:cNvPr>
          <p:cNvSpPr txBox="1"/>
          <p:nvPr/>
        </p:nvSpPr>
        <p:spPr>
          <a:xfrm>
            <a:off x="2560319" y="5227468"/>
            <a:ext cx="6116320" cy="1200329"/>
          </a:xfrm>
          <a:prstGeom prst="rect">
            <a:avLst/>
          </a:prstGeom>
          <a:noFill/>
        </p:spPr>
        <p:txBody>
          <a:bodyPr wrap="square">
            <a:spAutoFit/>
          </a:bodyPr>
          <a:lstStyle/>
          <a:p>
            <a:r>
              <a:rPr lang="en-US" sz="1800" dirty="0">
                <a:effectLst/>
                <a:latin typeface="+mn-lt"/>
              </a:rPr>
              <a:t>Sometimes </a:t>
            </a:r>
            <a:r>
              <a:rPr lang="en-US" sz="1800" i="1" dirty="0">
                <a:effectLst/>
                <a:latin typeface="+mn-lt"/>
              </a:rPr>
              <a:t>S </a:t>
            </a:r>
            <a:r>
              <a:rPr lang="en-US" sz="1800" i="1" dirty="0">
                <a:latin typeface="+mn-lt"/>
              </a:rPr>
              <a:t>= </a:t>
            </a:r>
            <a:r>
              <a:rPr lang="en-US" sz="1800" i="1" dirty="0" err="1">
                <a:latin typeface="+mn-lt"/>
              </a:rPr>
              <a:t>sqr</a:t>
            </a:r>
            <a:r>
              <a:rPr lang="en-US" sz="1800" i="1" dirty="0">
                <a:latin typeface="+mn-lt"/>
              </a:rPr>
              <a:t>(</a:t>
            </a:r>
            <a:r>
              <a:rPr lang="en-US" sz="1800" i="1" dirty="0">
                <a:effectLst/>
                <a:latin typeface="+mn-lt"/>
              </a:rPr>
              <a:t>S</a:t>
            </a:r>
            <a:r>
              <a:rPr lang="en-US" sz="1800" baseline="30000" dirty="0">
                <a:effectLst/>
                <a:latin typeface="+mn-lt"/>
              </a:rPr>
              <a:t>2</a:t>
            </a:r>
            <a:r>
              <a:rPr lang="en-US" sz="1800" dirty="0">
                <a:effectLst/>
                <a:latin typeface="+mn-lt"/>
              </a:rPr>
              <a:t>), called the </a:t>
            </a:r>
            <a:r>
              <a:rPr lang="en-US" sz="1800" b="1" dirty="0">
                <a:effectLst/>
                <a:latin typeface="+mn-lt"/>
              </a:rPr>
              <a:t>sample standard deviation</a:t>
            </a:r>
            <a:r>
              <a:rPr lang="en-US" sz="1800" dirty="0">
                <a:effectLst/>
                <a:latin typeface="+mn-lt"/>
              </a:rPr>
              <a:t>, is used as a measure of dispersion. Experimenters often prefer to use the standard deviation to measure dispersion because its units are the same as those for the variable of interest </a:t>
            </a:r>
            <a:r>
              <a:rPr lang="en-US" sz="1800" i="1" dirty="0">
                <a:effectLst/>
                <a:latin typeface="+mn-lt"/>
              </a:rPr>
              <a:t>y</a:t>
            </a:r>
            <a:r>
              <a:rPr lang="en-US" sz="1800" dirty="0">
                <a:effectLst/>
                <a:latin typeface="+mn-lt"/>
              </a:rPr>
              <a:t>. </a:t>
            </a:r>
            <a:endParaRPr lang="en-US" sz="1800" dirty="0">
              <a:latin typeface="+mn-lt"/>
            </a:endParaRPr>
          </a:p>
        </p:txBody>
      </p:sp>
    </p:spTree>
    <p:extLst>
      <p:ext uri="{BB962C8B-B14F-4D97-AF65-F5344CB8AC3E}">
        <p14:creationId xmlns:p14="http://schemas.microsoft.com/office/powerpoint/2010/main" val="2500430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3" name="TextBox 2">
            <a:extLst>
              <a:ext uri="{FF2B5EF4-FFF2-40B4-BE49-F238E27FC236}">
                <a16:creationId xmlns:a16="http://schemas.microsoft.com/office/drawing/2014/main" id="{F232BA49-95A4-0892-94E1-3D1D4AEB766F}"/>
              </a:ext>
            </a:extLst>
          </p:cNvPr>
          <p:cNvSpPr txBox="1"/>
          <p:nvPr/>
        </p:nvSpPr>
        <p:spPr>
          <a:xfrm>
            <a:off x="140987" y="1033493"/>
            <a:ext cx="1342373" cy="369332"/>
          </a:xfrm>
          <a:prstGeom prst="rect">
            <a:avLst/>
          </a:prstGeom>
          <a:noFill/>
        </p:spPr>
        <p:txBody>
          <a:bodyPr wrap="square">
            <a:spAutoFit/>
          </a:bodyPr>
          <a:lstStyle/>
          <a:p>
            <a:r>
              <a:rPr lang="en-US" sz="1800" b="1" dirty="0">
                <a:effectLst/>
                <a:latin typeface="+mn-lt"/>
              </a:rPr>
              <a:t>Properties </a:t>
            </a:r>
            <a:endParaRPr lang="en-US" sz="1800" b="1" dirty="0">
              <a:latin typeface="+mn-lt"/>
            </a:endParaRPr>
          </a:p>
        </p:txBody>
      </p:sp>
      <p:sp>
        <p:nvSpPr>
          <p:cNvPr id="6" name="TextBox 5">
            <a:extLst>
              <a:ext uri="{FF2B5EF4-FFF2-40B4-BE49-F238E27FC236}">
                <a16:creationId xmlns:a16="http://schemas.microsoft.com/office/drawing/2014/main" id="{3FDA519F-A78F-BAA4-AB7A-85954C2DBF19}"/>
              </a:ext>
            </a:extLst>
          </p:cNvPr>
          <p:cNvSpPr txBox="1"/>
          <p:nvPr/>
        </p:nvSpPr>
        <p:spPr>
          <a:xfrm>
            <a:off x="223520" y="1550541"/>
            <a:ext cx="4572000" cy="1754326"/>
          </a:xfrm>
          <a:prstGeom prst="rect">
            <a:avLst/>
          </a:prstGeom>
          <a:noFill/>
        </p:spPr>
        <p:txBody>
          <a:bodyPr wrap="square">
            <a:spAutoFit/>
          </a:bodyPr>
          <a:lstStyle/>
          <a:p>
            <a:r>
              <a:rPr lang="en-US" sz="1800" dirty="0">
                <a:effectLst/>
                <a:latin typeface="+mn-lt"/>
              </a:rPr>
              <a:t>The </a:t>
            </a:r>
            <a:r>
              <a:rPr lang="en-US" sz="1800" b="1" i="1" dirty="0">
                <a:effectLst/>
                <a:latin typeface="+mn-lt"/>
              </a:rPr>
              <a:t>sample mean </a:t>
            </a:r>
            <a:r>
              <a:rPr lang="en-US" sz="1800" i="1" dirty="0">
                <a:effectLst/>
                <a:latin typeface="+mn-lt"/>
              </a:rPr>
              <a:t>y </a:t>
            </a:r>
            <a:r>
              <a:rPr lang="en-US" sz="1800" dirty="0">
                <a:effectLst/>
                <a:latin typeface="+mn-lt"/>
              </a:rPr>
              <a:t>is a point estimator of the population mean 𝞵, and the </a:t>
            </a:r>
            <a:r>
              <a:rPr lang="en-US" sz="1800" b="1" i="1" dirty="0">
                <a:effectLst/>
                <a:latin typeface="+mn-lt"/>
              </a:rPr>
              <a:t>sample variance </a:t>
            </a:r>
            <a:r>
              <a:rPr lang="en-US" sz="1800" i="1" dirty="0">
                <a:effectLst/>
                <a:latin typeface="+mn-lt"/>
              </a:rPr>
              <a:t>S</a:t>
            </a:r>
            <a:r>
              <a:rPr lang="en-US" sz="1800" baseline="30000" dirty="0">
                <a:effectLst/>
                <a:latin typeface="+mn-lt"/>
              </a:rPr>
              <a:t>2</a:t>
            </a:r>
            <a:r>
              <a:rPr lang="en-US" sz="1800" dirty="0">
                <a:effectLst/>
                <a:latin typeface="+mn-lt"/>
              </a:rPr>
              <a:t> is a point estimator of the population variance 𝞼</a:t>
            </a:r>
            <a:r>
              <a:rPr lang="en-US" sz="1800" baseline="30000" dirty="0">
                <a:effectLst/>
                <a:latin typeface="+mn-lt"/>
              </a:rPr>
              <a:t>2</a:t>
            </a:r>
            <a:r>
              <a:rPr lang="en-US" sz="1800" dirty="0">
                <a:effectLst/>
                <a:latin typeface="+mn-lt"/>
              </a:rPr>
              <a:t>. In general, an </a:t>
            </a:r>
            <a:r>
              <a:rPr lang="en-US" sz="1800" b="1" dirty="0">
                <a:effectLst/>
                <a:latin typeface="+mn-lt"/>
              </a:rPr>
              <a:t>estimator </a:t>
            </a:r>
            <a:r>
              <a:rPr lang="en-US" sz="1800" dirty="0">
                <a:effectLst/>
                <a:latin typeface="+mn-lt"/>
              </a:rPr>
              <a:t>of an unknown parameter is a statistic that corresponds to that parameter. </a:t>
            </a:r>
            <a:endParaRPr lang="en-US" sz="1800" dirty="0">
              <a:latin typeface="+mn-lt"/>
            </a:endParaRPr>
          </a:p>
        </p:txBody>
      </p:sp>
      <p:pic>
        <p:nvPicPr>
          <p:cNvPr id="11" name="Picture 10" descr="A mathematical equations and formulas&#10;&#10;Description automatically generated with medium confidence">
            <a:extLst>
              <a:ext uri="{FF2B5EF4-FFF2-40B4-BE49-F238E27FC236}">
                <a16:creationId xmlns:a16="http://schemas.microsoft.com/office/drawing/2014/main" id="{0AD6625E-B8FC-480B-38ED-6E541005C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73" y="4025542"/>
            <a:ext cx="1956046" cy="210093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2B1C2DD-8B0D-AB81-E1AC-95D396100CAC}"/>
                  </a:ext>
                </a:extLst>
              </p:cNvPr>
              <p:cNvSpPr txBox="1"/>
              <p:nvPr/>
            </p:nvSpPr>
            <p:spPr>
              <a:xfrm>
                <a:off x="355600" y="6469927"/>
                <a:ext cx="3180080" cy="338554"/>
              </a:xfrm>
              <a:prstGeom prst="rect">
                <a:avLst/>
              </a:prstGeom>
              <a:noFill/>
            </p:spPr>
            <p:txBody>
              <a:bodyPr wrap="square" rtlCol="0">
                <a:spAutoFit/>
              </a:bodyPr>
              <a:lstStyle/>
              <a:p>
                <a14:m>
                  <m:oMath xmlns:m="http://schemas.openxmlformats.org/officeDocument/2006/math">
                    <m:acc>
                      <m:accPr>
                        <m:chr m:val="̅"/>
                        <m:ctrlPr>
                          <a:rPr lang="en-US" sz="1600" i="1" dirty="0" smtClean="0">
                            <a:effectLst/>
                            <a:latin typeface="Cambria Math" panose="02040503050406030204" pitchFamily="18" charset="0"/>
                          </a:rPr>
                        </m:ctrlPr>
                      </m:accPr>
                      <m:e>
                        <m:r>
                          <a:rPr lang="en-US" sz="1600" b="0" i="1" dirty="0" smtClean="0">
                            <a:effectLst/>
                            <a:latin typeface="Cambria Math" panose="02040503050406030204" pitchFamily="18" charset="0"/>
                          </a:rPr>
                          <m:t>𝑦</m:t>
                        </m:r>
                      </m:e>
                    </m:acc>
                    <m:r>
                      <a:rPr lang="en-US" sz="1600" i="1" dirty="0" smtClean="0">
                        <a:effectLst/>
                        <a:latin typeface="Cambria Math" panose="02040503050406030204" pitchFamily="18" charset="0"/>
                      </a:rPr>
                      <m:t> </m:t>
                    </m:r>
                  </m:oMath>
                </a14:m>
                <a:r>
                  <a:rPr lang="en-US" sz="1600" dirty="0">
                    <a:effectLst/>
                    <a:latin typeface="+mn-lt"/>
                  </a:rPr>
                  <a:t>is an unbiased estimator of </a:t>
                </a:r>
                <a:r>
                  <a:rPr lang="en-US" sz="1600" dirty="0">
                    <a:latin typeface="+mn-lt"/>
                  </a:rPr>
                  <a:t>𝞵</a:t>
                </a:r>
                <a:r>
                  <a:rPr lang="en-US" sz="1600" dirty="0">
                    <a:effectLst/>
                    <a:latin typeface="+mn-lt"/>
                  </a:rPr>
                  <a:t> </a:t>
                </a:r>
                <a:endParaRPr lang="en-US" sz="1600" dirty="0">
                  <a:latin typeface="+mn-lt"/>
                </a:endParaRPr>
              </a:p>
            </p:txBody>
          </p:sp>
        </mc:Choice>
        <mc:Fallback xmlns="">
          <p:sp>
            <p:nvSpPr>
              <p:cNvPr id="12" name="TextBox 11">
                <a:extLst>
                  <a:ext uri="{FF2B5EF4-FFF2-40B4-BE49-F238E27FC236}">
                    <a16:creationId xmlns:a16="http://schemas.microsoft.com/office/drawing/2014/main" id="{62B1C2DD-8B0D-AB81-E1AC-95D396100CAC}"/>
                  </a:ext>
                </a:extLst>
              </p:cNvPr>
              <p:cNvSpPr txBox="1">
                <a:spLocks noRot="1" noChangeAspect="1" noMove="1" noResize="1" noEditPoints="1" noAdjustHandles="1" noChangeArrowheads="1" noChangeShapeType="1" noTextEdit="1"/>
              </p:cNvSpPr>
              <p:nvPr/>
            </p:nvSpPr>
            <p:spPr>
              <a:xfrm>
                <a:off x="355600" y="6469927"/>
                <a:ext cx="3180080" cy="338554"/>
              </a:xfrm>
              <a:prstGeom prst="rect">
                <a:avLst/>
              </a:prstGeom>
              <a:blipFill>
                <a:blip r:embed="rId4"/>
                <a:stretch>
                  <a:fillRect t="-7143" b="-1785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0B363A7-B776-8180-21DA-AAE759F4C819}"/>
              </a:ext>
            </a:extLst>
          </p:cNvPr>
          <p:cNvSpPr txBox="1"/>
          <p:nvPr/>
        </p:nvSpPr>
        <p:spPr>
          <a:xfrm>
            <a:off x="1695467" y="3504728"/>
            <a:ext cx="814053" cy="369332"/>
          </a:xfrm>
          <a:prstGeom prst="rect">
            <a:avLst/>
          </a:prstGeom>
          <a:noFill/>
        </p:spPr>
        <p:txBody>
          <a:bodyPr wrap="square" rtlCol="0">
            <a:spAutoFit/>
          </a:bodyPr>
          <a:lstStyle/>
          <a:p>
            <a:pPr algn="ctr"/>
            <a:r>
              <a:rPr lang="en-US" sz="1800" u="sng" dirty="0">
                <a:latin typeface="+mn-lt"/>
              </a:rPr>
              <a:t>Proof</a:t>
            </a:r>
          </a:p>
        </p:txBody>
      </p:sp>
      <p:pic>
        <p:nvPicPr>
          <p:cNvPr id="18" name="Picture 17" descr="A mathematical equation with numbers and symbols&#10;&#10;Description automatically generated with medium confidence">
            <a:extLst>
              <a:ext uri="{FF2B5EF4-FFF2-40B4-BE49-F238E27FC236}">
                <a16:creationId xmlns:a16="http://schemas.microsoft.com/office/drawing/2014/main" id="{EBA15300-C7C1-2E32-10A3-F1D6F544FF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0591" y="2370872"/>
            <a:ext cx="2530513" cy="1492177"/>
          </a:xfrm>
          <a:prstGeom prst="rect">
            <a:avLst/>
          </a:prstGeom>
        </p:spPr>
      </p:pic>
      <p:pic>
        <p:nvPicPr>
          <p:cNvPr id="21" name="Picture 20" descr="A math equations on a white background&#10;&#10;Description automatically generated">
            <a:extLst>
              <a:ext uri="{FF2B5EF4-FFF2-40B4-BE49-F238E27FC236}">
                <a16:creationId xmlns:a16="http://schemas.microsoft.com/office/drawing/2014/main" id="{196DB5D3-E271-8839-CCE4-33225D3BC2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7364" y="4025542"/>
            <a:ext cx="2704045" cy="2312670"/>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B6F3886-762A-B3C1-F58E-BEBDD768CD2F}"/>
                  </a:ext>
                </a:extLst>
              </p:cNvPr>
              <p:cNvSpPr txBox="1"/>
              <p:nvPr/>
            </p:nvSpPr>
            <p:spPr>
              <a:xfrm>
                <a:off x="3819444" y="3773213"/>
                <a:ext cx="2316480" cy="1078052"/>
              </a:xfrm>
              <a:prstGeom prst="rect">
                <a:avLst/>
              </a:prstGeom>
              <a:noFill/>
            </p:spPr>
            <p:txBody>
              <a:bodyPr wrap="square">
                <a:spAutoFit/>
              </a:bodyPr>
              <a:lstStyle/>
              <a:p>
                <a14:m>
                  <m:oMath xmlns:m="http://schemas.openxmlformats.org/officeDocument/2006/math">
                    <m:r>
                      <a:rPr lang="en-US" sz="1600" b="0" i="1" smtClean="0">
                        <a:effectLst/>
                        <a:latin typeface="Cambria Math" panose="02040503050406030204" pitchFamily="18" charset="0"/>
                      </a:rPr>
                      <m:t>𝑆𝑆</m:t>
                    </m:r>
                    <m:r>
                      <a:rPr lang="en-US" sz="1600" b="0" i="1" smtClean="0">
                        <a:effectLst/>
                        <a:latin typeface="Cambria Math" panose="02040503050406030204" pitchFamily="18" charset="0"/>
                      </a:rPr>
                      <m:t>=</m:t>
                    </m:r>
                    <m:nary>
                      <m:naryPr>
                        <m:chr m:val="∑"/>
                        <m:ctrlPr>
                          <a:rPr lang="en-US" sz="1600" b="0" i="1" smtClean="0">
                            <a:effectLst/>
                            <a:latin typeface="Cambria Math" panose="02040503050406030204" pitchFamily="18" charset="0"/>
                          </a:rPr>
                        </m:ctrlPr>
                      </m:naryPr>
                      <m:sub>
                        <m:r>
                          <m:rPr>
                            <m:brk m:alnAt="23"/>
                          </m:rPr>
                          <a:rPr lang="en-US" sz="1600" b="0" i="1" smtClean="0">
                            <a:effectLst/>
                            <a:latin typeface="Cambria Math" panose="02040503050406030204" pitchFamily="18" charset="0"/>
                          </a:rPr>
                          <m:t>𝑖</m:t>
                        </m:r>
                        <m:r>
                          <a:rPr lang="en-US" sz="1600" b="0" i="1" smtClean="0">
                            <a:effectLst/>
                            <a:latin typeface="Cambria Math" panose="02040503050406030204" pitchFamily="18" charset="0"/>
                          </a:rPr>
                          <m:t>=1</m:t>
                        </m:r>
                      </m:sub>
                      <m:sup>
                        <m:r>
                          <a:rPr lang="en-US" sz="1600" b="0" i="1" smtClean="0">
                            <a:effectLst/>
                            <a:latin typeface="Cambria Math" panose="02040503050406030204" pitchFamily="18" charset="0"/>
                          </a:rPr>
                          <m:t>𝑛</m:t>
                        </m:r>
                      </m:sup>
                      <m:e>
                        <m:r>
                          <a:rPr lang="en-US" sz="1600" b="0" i="1" smtClean="0">
                            <a:effectLst/>
                            <a:latin typeface="Cambria Math" panose="02040503050406030204" pitchFamily="18" charset="0"/>
                          </a:rPr>
                          <m:t>(</m:t>
                        </m:r>
                        <m:r>
                          <a:rPr lang="en-US" sz="1600" b="0" i="1" smtClean="0">
                            <a:effectLst/>
                            <a:latin typeface="Cambria Math" panose="02040503050406030204" pitchFamily="18" charset="0"/>
                          </a:rPr>
                          <m:t>𝑦𝑖</m:t>
                        </m:r>
                        <m:r>
                          <a:rPr lang="en-US" sz="1600" b="0" i="1" smtClean="0">
                            <a:effectLst/>
                            <a:latin typeface="Cambria Math" panose="02040503050406030204" pitchFamily="18" charset="0"/>
                          </a:rPr>
                          <m:t> − </m:t>
                        </m:r>
                        <m:acc>
                          <m:accPr>
                            <m:chr m:val="̅"/>
                            <m:ctrlPr>
                              <a:rPr lang="en-US" sz="1600" b="0" i="1" smtClean="0">
                                <a:effectLst/>
                                <a:latin typeface="Cambria Math" panose="02040503050406030204" pitchFamily="18" charset="0"/>
                              </a:rPr>
                            </m:ctrlPr>
                          </m:accPr>
                          <m:e>
                            <m:r>
                              <a:rPr lang="en-US" sz="1600" b="0" i="1" smtClean="0">
                                <a:effectLst/>
                                <a:latin typeface="Cambria Math" panose="02040503050406030204" pitchFamily="18" charset="0"/>
                              </a:rPr>
                              <m:t>𝑦</m:t>
                            </m:r>
                          </m:e>
                        </m:acc>
                      </m:e>
                    </m:nary>
                  </m:oMath>
                </a14:m>
                <a:r>
                  <a:rPr lang="en-US" sz="1600" dirty="0">
                    <a:effectLst/>
                    <a:latin typeface="+mn-lt"/>
                  </a:rPr>
                  <a:t>)</a:t>
                </a:r>
                <a:r>
                  <a:rPr lang="en-US" sz="1600" baseline="30000" dirty="0">
                    <a:effectLst/>
                    <a:latin typeface="+mn-lt"/>
                  </a:rPr>
                  <a:t>2</a:t>
                </a:r>
                <a:r>
                  <a:rPr lang="en-US" sz="1600" dirty="0">
                    <a:effectLst/>
                    <a:latin typeface="+mn-lt"/>
                  </a:rPr>
                  <a:t> is the </a:t>
                </a:r>
                <a:r>
                  <a:rPr lang="en-US" sz="1600" b="1" dirty="0">
                    <a:effectLst/>
                    <a:latin typeface="+mn-lt"/>
                  </a:rPr>
                  <a:t>corrected sum of squares </a:t>
                </a:r>
                <a:r>
                  <a:rPr lang="en-US" sz="1600" dirty="0">
                    <a:effectLst/>
                    <a:latin typeface="+mn-lt"/>
                  </a:rPr>
                  <a:t>of the observations </a:t>
                </a:r>
                <a:r>
                  <a:rPr lang="en-US" sz="1600" i="1" dirty="0" err="1">
                    <a:effectLst/>
                    <a:latin typeface="+mn-lt"/>
                  </a:rPr>
                  <a:t>y</a:t>
                </a:r>
                <a:r>
                  <a:rPr lang="en-US" sz="1600" i="1" baseline="-25000" dirty="0" err="1">
                    <a:effectLst/>
                    <a:latin typeface="+mn-lt"/>
                  </a:rPr>
                  <a:t>i</a:t>
                </a:r>
                <a:r>
                  <a:rPr lang="en-US" sz="1600" dirty="0">
                    <a:effectLst/>
                    <a:latin typeface="+mn-lt"/>
                  </a:rPr>
                  <a:t>. </a:t>
                </a:r>
                <a:endParaRPr lang="en-US" sz="1600" dirty="0">
                  <a:latin typeface="+mn-lt"/>
                </a:endParaRPr>
              </a:p>
            </p:txBody>
          </p:sp>
        </mc:Choice>
        <mc:Fallback xmlns="">
          <p:sp>
            <p:nvSpPr>
              <p:cNvPr id="23" name="TextBox 22">
                <a:extLst>
                  <a:ext uri="{FF2B5EF4-FFF2-40B4-BE49-F238E27FC236}">
                    <a16:creationId xmlns:a16="http://schemas.microsoft.com/office/drawing/2014/main" id="{1B6F3886-762A-B3C1-F58E-BEBDD768CD2F}"/>
                  </a:ext>
                </a:extLst>
              </p:cNvPr>
              <p:cNvSpPr txBox="1">
                <a:spLocks noRot="1" noChangeAspect="1" noMove="1" noResize="1" noEditPoints="1" noAdjustHandles="1" noChangeArrowheads="1" noChangeShapeType="1" noTextEdit="1"/>
              </p:cNvSpPr>
              <p:nvPr/>
            </p:nvSpPr>
            <p:spPr>
              <a:xfrm>
                <a:off x="3819444" y="3773213"/>
                <a:ext cx="2316480" cy="1078052"/>
              </a:xfrm>
              <a:prstGeom prst="rect">
                <a:avLst/>
              </a:prstGeom>
              <a:blipFill>
                <a:blip r:embed="rId7"/>
                <a:stretch>
                  <a:fillRect l="-1087" t="-36047" b="-5814"/>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A4816994-936C-4DFA-FB3F-DCD01D4F9775}"/>
              </a:ext>
            </a:extLst>
          </p:cNvPr>
          <p:cNvSpPr txBox="1"/>
          <p:nvPr/>
        </p:nvSpPr>
        <p:spPr>
          <a:xfrm>
            <a:off x="5608322" y="6500705"/>
            <a:ext cx="2987038" cy="338554"/>
          </a:xfrm>
          <a:prstGeom prst="rect">
            <a:avLst/>
          </a:prstGeom>
          <a:noFill/>
        </p:spPr>
        <p:txBody>
          <a:bodyPr wrap="square">
            <a:spAutoFit/>
          </a:bodyPr>
          <a:lstStyle/>
          <a:p>
            <a:r>
              <a:rPr lang="en-US" sz="1600" i="1" dirty="0">
                <a:effectLst/>
                <a:latin typeface="+mn-lt"/>
              </a:rPr>
              <a:t>S</a:t>
            </a:r>
            <a:r>
              <a:rPr lang="en-US" sz="1600" baseline="30000" dirty="0">
                <a:effectLst/>
                <a:latin typeface="+mn-lt"/>
              </a:rPr>
              <a:t>2</a:t>
            </a:r>
            <a:r>
              <a:rPr lang="en-US" sz="1600" dirty="0">
                <a:effectLst/>
                <a:latin typeface="+mn-lt"/>
              </a:rPr>
              <a:t> is an unbiased estimator of 𝞼</a:t>
            </a:r>
            <a:r>
              <a:rPr lang="en-US" sz="1600" baseline="30000" dirty="0">
                <a:effectLst/>
                <a:latin typeface="+mn-lt"/>
              </a:rPr>
              <a:t>2</a:t>
            </a:r>
            <a:r>
              <a:rPr lang="en-US" sz="1600" dirty="0">
                <a:effectLst/>
                <a:latin typeface="+mn-lt"/>
              </a:rPr>
              <a:t>. </a:t>
            </a:r>
            <a:endParaRPr lang="en-US" sz="1600" dirty="0">
              <a:latin typeface="+mn-lt"/>
            </a:endParaRPr>
          </a:p>
        </p:txBody>
      </p:sp>
      <p:sp>
        <p:nvSpPr>
          <p:cNvPr id="26" name="TextBox 25">
            <a:extLst>
              <a:ext uri="{FF2B5EF4-FFF2-40B4-BE49-F238E27FC236}">
                <a16:creationId xmlns:a16="http://schemas.microsoft.com/office/drawing/2014/main" id="{13D57F29-898D-DDA4-4251-F57833BB2C5C}"/>
              </a:ext>
            </a:extLst>
          </p:cNvPr>
          <p:cNvSpPr txBox="1"/>
          <p:nvPr/>
        </p:nvSpPr>
        <p:spPr>
          <a:xfrm>
            <a:off x="7172359" y="1807433"/>
            <a:ext cx="814053" cy="369332"/>
          </a:xfrm>
          <a:prstGeom prst="rect">
            <a:avLst/>
          </a:prstGeom>
          <a:noFill/>
        </p:spPr>
        <p:txBody>
          <a:bodyPr wrap="square" rtlCol="0">
            <a:spAutoFit/>
          </a:bodyPr>
          <a:lstStyle/>
          <a:p>
            <a:pPr algn="ctr"/>
            <a:r>
              <a:rPr lang="en-US" sz="1800" u="sng" dirty="0">
                <a:latin typeface="+mn-lt"/>
              </a:rPr>
              <a:t>Proof</a:t>
            </a:r>
          </a:p>
        </p:txBody>
      </p:sp>
    </p:spTree>
    <p:extLst>
      <p:ext uri="{BB962C8B-B14F-4D97-AF65-F5344CB8AC3E}">
        <p14:creationId xmlns:p14="http://schemas.microsoft.com/office/powerpoint/2010/main" val="1992193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4" name="TextBox 3">
            <a:extLst>
              <a:ext uri="{FF2B5EF4-FFF2-40B4-BE49-F238E27FC236}">
                <a16:creationId xmlns:a16="http://schemas.microsoft.com/office/drawing/2014/main" id="{44107C70-4B79-5CBE-740E-B0A22DE5E1FD}"/>
              </a:ext>
            </a:extLst>
          </p:cNvPr>
          <p:cNvSpPr txBox="1"/>
          <p:nvPr/>
        </p:nvSpPr>
        <p:spPr>
          <a:xfrm>
            <a:off x="335280" y="1254076"/>
            <a:ext cx="8026400" cy="1200329"/>
          </a:xfrm>
          <a:prstGeom prst="rect">
            <a:avLst/>
          </a:prstGeom>
          <a:noFill/>
        </p:spPr>
        <p:txBody>
          <a:bodyPr wrap="square">
            <a:spAutoFit/>
          </a:bodyPr>
          <a:lstStyle/>
          <a:p>
            <a:r>
              <a:rPr lang="en-US" sz="1800" b="1" i="1" dirty="0">
                <a:effectLst/>
                <a:latin typeface="+mn-lt"/>
              </a:rPr>
              <a:t>Degrees of Freedom</a:t>
            </a:r>
          </a:p>
          <a:p>
            <a:endParaRPr lang="en-US" sz="1800" b="1" i="1" dirty="0">
              <a:latin typeface="+mn-lt"/>
            </a:endParaRPr>
          </a:p>
          <a:p>
            <a:r>
              <a:rPr lang="en-US" sz="1800" dirty="0">
                <a:effectLst/>
                <a:latin typeface="+mn-lt"/>
              </a:rPr>
              <a:t>The quantity </a:t>
            </a:r>
            <a:r>
              <a:rPr lang="en-US" sz="1800" i="1" dirty="0">
                <a:effectLst/>
                <a:latin typeface="+mn-lt"/>
              </a:rPr>
              <a:t>n </a:t>
            </a:r>
            <a:r>
              <a:rPr lang="en-US" sz="1800" i="1" dirty="0">
                <a:latin typeface="+mn-lt"/>
              </a:rPr>
              <a:t>-</a:t>
            </a:r>
            <a:r>
              <a:rPr lang="en-US" sz="1800" dirty="0">
                <a:effectLst/>
                <a:latin typeface="+mn-lt"/>
              </a:rPr>
              <a:t> 1 in the Estimator Sample Variance is called the </a:t>
            </a:r>
            <a:r>
              <a:rPr lang="en-US" sz="1800" b="1" dirty="0">
                <a:effectLst/>
                <a:latin typeface="+mn-lt"/>
              </a:rPr>
              <a:t>number of degrees of freedom </a:t>
            </a:r>
            <a:r>
              <a:rPr lang="en-US" sz="1800" dirty="0">
                <a:effectLst/>
                <a:latin typeface="+mn-lt"/>
              </a:rPr>
              <a:t>of the sum of squares </a:t>
            </a:r>
            <a:r>
              <a:rPr lang="en-US" sz="1800" i="1" dirty="0">
                <a:effectLst/>
                <a:latin typeface="+mn-lt"/>
              </a:rPr>
              <a:t>SS</a:t>
            </a:r>
            <a:r>
              <a:rPr lang="en-US" sz="1800" dirty="0">
                <a:effectLst/>
                <a:latin typeface="+mn-lt"/>
              </a:rPr>
              <a:t>. </a:t>
            </a:r>
            <a:endParaRPr lang="en-US" sz="1800" dirty="0">
              <a:latin typeface="+mn-lt"/>
            </a:endParaRPr>
          </a:p>
        </p:txBody>
      </p:sp>
      <p:sp>
        <p:nvSpPr>
          <p:cNvPr id="7" name="TextBox 6">
            <a:extLst>
              <a:ext uri="{FF2B5EF4-FFF2-40B4-BE49-F238E27FC236}">
                <a16:creationId xmlns:a16="http://schemas.microsoft.com/office/drawing/2014/main" id="{76ECF09D-3A22-A17D-6A8F-3E62195FA898}"/>
              </a:ext>
            </a:extLst>
          </p:cNvPr>
          <p:cNvSpPr txBox="1"/>
          <p:nvPr/>
        </p:nvSpPr>
        <p:spPr>
          <a:xfrm>
            <a:off x="335280" y="2596645"/>
            <a:ext cx="7091680" cy="646331"/>
          </a:xfrm>
          <a:prstGeom prst="rect">
            <a:avLst/>
          </a:prstGeom>
          <a:noFill/>
        </p:spPr>
        <p:txBody>
          <a:bodyPr wrap="square">
            <a:spAutoFit/>
          </a:bodyPr>
          <a:lstStyle/>
          <a:p>
            <a:r>
              <a:rPr lang="en-US" sz="1800" dirty="0">
                <a:effectLst/>
                <a:latin typeface="+mn-lt"/>
              </a:rPr>
              <a:t>The number of degrees of freedom of a sum of squares is equal to the number of independent elements in that sum of squares. </a:t>
            </a:r>
            <a:endParaRPr lang="en-US" sz="1800" dirty="0">
              <a:latin typeface="+mn-lt"/>
            </a:endParaRPr>
          </a:p>
        </p:txBody>
      </p:sp>
      <p:sp>
        <p:nvSpPr>
          <p:cNvPr id="10" name="TextBox 9">
            <a:extLst>
              <a:ext uri="{FF2B5EF4-FFF2-40B4-BE49-F238E27FC236}">
                <a16:creationId xmlns:a16="http://schemas.microsoft.com/office/drawing/2014/main" id="{D4B96CC7-D10F-3224-80AE-7DA88C993643}"/>
              </a:ext>
            </a:extLst>
          </p:cNvPr>
          <p:cNvSpPr txBox="1"/>
          <p:nvPr/>
        </p:nvSpPr>
        <p:spPr>
          <a:xfrm>
            <a:off x="335280" y="3529360"/>
            <a:ext cx="4572000" cy="2031325"/>
          </a:xfrm>
          <a:prstGeom prst="rect">
            <a:avLst/>
          </a:prstGeom>
          <a:noFill/>
        </p:spPr>
        <p:txBody>
          <a:bodyPr wrap="square">
            <a:spAutoFit/>
          </a:bodyPr>
          <a:lstStyle/>
          <a:p>
            <a:pPr algn="l"/>
            <a:r>
              <a:rPr lang="en-US" sz="1800" b="1" i="0" dirty="0">
                <a:effectLst/>
                <a:highlight>
                  <a:srgbClr val="FFFFFF"/>
                </a:highlight>
                <a:latin typeface="+mn-lt"/>
              </a:rPr>
              <a:t>Degrees of Freedom Formula</a:t>
            </a:r>
          </a:p>
          <a:p>
            <a:pPr algn="l"/>
            <a:r>
              <a:rPr lang="en-US" sz="1800" b="0" i="0" dirty="0">
                <a:effectLst/>
                <a:highlight>
                  <a:srgbClr val="FFFFFF"/>
                </a:highlight>
                <a:latin typeface="+mn-lt"/>
              </a:rPr>
              <a:t>The degrees of freedom formula is straightforward. Calculating the degrees of freedom is often the sample size minus the number of parameters (e.g., mean) you’re estimating:</a:t>
            </a:r>
          </a:p>
          <a:p>
            <a:pPr algn="l"/>
            <a:r>
              <a:rPr lang="en-US" sz="1800" b="0" i="0" dirty="0">
                <a:effectLst/>
                <a:highlight>
                  <a:srgbClr val="FFFFFF"/>
                </a:highlight>
                <a:latin typeface="+mn-lt"/>
              </a:rPr>
              <a:t>DF = N – P</a:t>
            </a:r>
          </a:p>
        </p:txBody>
      </p:sp>
      <p:sp>
        <p:nvSpPr>
          <p:cNvPr id="15" name="TextBox 14">
            <a:extLst>
              <a:ext uri="{FF2B5EF4-FFF2-40B4-BE49-F238E27FC236}">
                <a16:creationId xmlns:a16="http://schemas.microsoft.com/office/drawing/2014/main" id="{7F751512-88F3-92FD-D1B0-D8A7C75B34D8}"/>
              </a:ext>
            </a:extLst>
          </p:cNvPr>
          <p:cNvSpPr txBox="1"/>
          <p:nvPr/>
        </p:nvSpPr>
        <p:spPr>
          <a:xfrm>
            <a:off x="335280" y="5408325"/>
            <a:ext cx="4572000" cy="923330"/>
          </a:xfrm>
          <a:prstGeom prst="rect">
            <a:avLst/>
          </a:prstGeom>
          <a:noFill/>
        </p:spPr>
        <p:txBody>
          <a:bodyPr wrap="square">
            <a:spAutoFit/>
          </a:bodyPr>
          <a:lstStyle/>
          <a:p>
            <a:pPr algn="l"/>
            <a:r>
              <a:rPr lang="en-US" sz="1800" b="0" i="0" dirty="0">
                <a:effectLst/>
                <a:highlight>
                  <a:srgbClr val="FFFFFF"/>
                </a:highlight>
                <a:latin typeface="+mn-lt"/>
              </a:rPr>
              <a:t>Where:</a:t>
            </a:r>
          </a:p>
          <a:p>
            <a:pPr algn="l"/>
            <a:r>
              <a:rPr lang="en-US" sz="1800" b="0" i="0" dirty="0">
                <a:effectLst/>
                <a:highlight>
                  <a:srgbClr val="FFFFFF"/>
                </a:highlight>
                <a:latin typeface="+mn-lt"/>
              </a:rPr>
              <a:t>N = sample size</a:t>
            </a:r>
          </a:p>
          <a:p>
            <a:pPr algn="l"/>
            <a:r>
              <a:rPr lang="en-US" sz="1800" b="0" i="0" dirty="0">
                <a:effectLst/>
                <a:highlight>
                  <a:srgbClr val="FFFFFF"/>
                </a:highlight>
                <a:latin typeface="+mn-lt"/>
              </a:rPr>
              <a:t>P = the number of parameters or relationships</a:t>
            </a:r>
          </a:p>
        </p:txBody>
      </p:sp>
      <p:sp>
        <p:nvSpPr>
          <p:cNvPr id="17" name="TextBox 16">
            <a:extLst>
              <a:ext uri="{FF2B5EF4-FFF2-40B4-BE49-F238E27FC236}">
                <a16:creationId xmlns:a16="http://schemas.microsoft.com/office/drawing/2014/main" id="{2A361D31-8607-098C-B8E5-546CEF7C76D6}"/>
              </a:ext>
            </a:extLst>
          </p:cNvPr>
          <p:cNvSpPr txBox="1"/>
          <p:nvPr/>
        </p:nvSpPr>
        <p:spPr>
          <a:xfrm>
            <a:off x="5100320" y="3429000"/>
            <a:ext cx="3362960" cy="2308324"/>
          </a:xfrm>
          <a:prstGeom prst="rect">
            <a:avLst/>
          </a:prstGeom>
          <a:noFill/>
        </p:spPr>
        <p:txBody>
          <a:bodyPr wrap="square">
            <a:spAutoFit/>
          </a:bodyPr>
          <a:lstStyle/>
          <a:p>
            <a:r>
              <a:rPr lang="en-US" sz="1800" b="0" i="0" dirty="0">
                <a:effectLst/>
                <a:highlight>
                  <a:srgbClr val="FFFFFF"/>
                </a:highlight>
                <a:latin typeface="+mn-lt"/>
              </a:rPr>
              <a:t>For example, the degrees of freedom formula for a 1-sample t test equals N – 1 because you’re estimating one parameter, the mean. To calculate degrees of freedom for a 2-sample t-test, use N – 2 because there are now two parameters to estimate.</a:t>
            </a:r>
            <a:endParaRPr lang="en-US" sz="1800" dirty="0">
              <a:latin typeface="+mn-lt"/>
            </a:endParaRPr>
          </a:p>
        </p:txBody>
      </p:sp>
    </p:spTree>
    <p:extLst>
      <p:ext uri="{BB962C8B-B14F-4D97-AF65-F5344CB8AC3E}">
        <p14:creationId xmlns:p14="http://schemas.microsoft.com/office/powerpoint/2010/main" val="305602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6" name="TextBox 5">
            <a:extLst>
              <a:ext uri="{FF2B5EF4-FFF2-40B4-BE49-F238E27FC236}">
                <a16:creationId xmlns:a16="http://schemas.microsoft.com/office/drawing/2014/main" id="{7EE10C02-E7A2-3C90-2365-84C6BDBD553C}"/>
              </a:ext>
            </a:extLst>
          </p:cNvPr>
          <p:cNvSpPr txBox="1"/>
          <p:nvPr/>
        </p:nvSpPr>
        <p:spPr>
          <a:xfrm>
            <a:off x="278771" y="2732118"/>
            <a:ext cx="8586453" cy="2308324"/>
          </a:xfrm>
          <a:prstGeom prst="rect">
            <a:avLst/>
          </a:prstGeom>
          <a:noFill/>
        </p:spPr>
        <p:txBody>
          <a:bodyPr wrap="square">
            <a:spAutoFit/>
          </a:bodyPr>
          <a:lstStyle/>
          <a:p>
            <a:r>
              <a:rPr lang="en-US" sz="1800" dirty="0">
                <a:effectLst/>
                <a:latin typeface="+mn-lt"/>
              </a:rPr>
              <a:t>One of the most important sampling distributions is the </a:t>
            </a:r>
            <a:r>
              <a:rPr lang="en-US" sz="1800" b="1" dirty="0">
                <a:effectLst/>
                <a:latin typeface="+mn-lt"/>
              </a:rPr>
              <a:t>normal distribution</a:t>
            </a:r>
            <a:r>
              <a:rPr lang="en-US" sz="1800" dirty="0">
                <a:effectLst/>
                <a:latin typeface="+mn-lt"/>
              </a:rPr>
              <a:t>. If </a:t>
            </a:r>
            <a:r>
              <a:rPr lang="en-US" sz="1800" i="1" dirty="0">
                <a:effectLst/>
                <a:latin typeface="+mn-lt"/>
              </a:rPr>
              <a:t>y </a:t>
            </a:r>
            <a:r>
              <a:rPr lang="en-US" sz="1800" dirty="0">
                <a:effectLst/>
                <a:latin typeface="+mn-lt"/>
              </a:rPr>
              <a:t>is a normal random variable, the probability distribution of </a:t>
            </a:r>
            <a:r>
              <a:rPr lang="en-US" sz="1800" i="1" dirty="0">
                <a:effectLst/>
                <a:latin typeface="+mn-lt"/>
              </a:rPr>
              <a:t>y </a:t>
            </a:r>
            <a:r>
              <a:rPr lang="en-US" sz="1800" dirty="0">
                <a:effectLst/>
                <a:latin typeface="+mn-lt"/>
              </a:rPr>
              <a:t>is</a:t>
            </a:r>
          </a:p>
          <a:p>
            <a:r>
              <a:rPr lang="en-US" sz="1800" dirty="0">
                <a:effectLst/>
                <a:latin typeface="+mn-lt"/>
              </a:rPr>
              <a:t> </a:t>
            </a:r>
            <a:endParaRPr lang="en-US" sz="1800" dirty="0">
              <a:latin typeface="+mn-lt"/>
            </a:endParaRPr>
          </a:p>
          <a:p>
            <a:endParaRPr lang="en-US" sz="1800" dirty="0">
              <a:latin typeface="+mn-lt"/>
            </a:endParaRPr>
          </a:p>
          <a:p>
            <a:endParaRPr lang="en-US" sz="1800" dirty="0">
              <a:latin typeface="+mn-lt"/>
            </a:endParaRPr>
          </a:p>
          <a:p>
            <a:endParaRPr lang="en-US" sz="1800" dirty="0">
              <a:effectLst/>
              <a:latin typeface="+mn-lt"/>
            </a:endParaRPr>
          </a:p>
          <a:p>
            <a:r>
              <a:rPr lang="en-US" sz="1800" dirty="0">
                <a:effectLst/>
                <a:latin typeface="+mn-lt"/>
              </a:rPr>
              <a:t>where -∞ </a:t>
            </a:r>
            <a:r>
              <a:rPr lang="en-US" sz="1800" dirty="0">
                <a:latin typeface="+mn-lt"/>
              </a:rPr>
              <a:t>&lt;</a:t>
            </a:r>
            <a:r>
              <a:rPr lang="en-US" sz="1800" dirty="0">
                <a:effectLst/>
                <a:latin typeface="+mn-lt"/>
              </a:rPr>
              <a:t> 𝛍 &lt; ∞ is the mean of the distribution and 𝛔</a:t>
            </a:r>
            <a:r>
              <a:rPr lang="en-US" sz="1800" baseline="30000" dirty="0">
                <a:effectLst/>
                <a:latin typeface="+mn-lt"/>
              </a:rPr>
              <a:t>2</a:t>
            </a:r>
            <a:r>
              <a:rPr lang="en-US" sz="1800" dirty="0">
                <a:effectLst/>
                <a:latin typeface="+mn-lt"/>
              </a:rPr>
              <a:t> &gt; 0 is the variance. The normal distribution.</a:t>
            </a:r>
            <a:endParaRPr lang="en-US" sz="1800" dirty="0">
              <a:latin typeface="+mn-lt"/>
            </a:endParaRPr>
          </a:p>
        </p:txBody>
      </p:sp>
      <p:pic>
        <p:nvPicPr>
          <p:cNvPr id="11" name="Picture 10" descr="A black text on a white background&#10;&#10;Description automatically generated">
            <a:extLst>
              <a:ext uri="{FF2B5EF4-FFF2-40B4-BE49-F238E27FC236}">
                <a16:creationId xmlns:a16="http://schemas.microsoft.com/office/drawing/2014/main" id="{CF27DAE1-A5D5-CA35-E38F-93F1A29D8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190" y="3514711"/>
            <a:ext cx="4713613" cy="743137"/>
          </a:xfrm>
          <a:prstGeom prst="rect">
            <a:avLst/>
          </a:prstGeom>
        </p:spPr>
      </p:pic>
      <p:graphicFrame>
        <p:nvGraphicFramePr>
          <p:cNvPr id="17" name="TextBox 2">
            <a:extLst>
              <a:ext uri="{FF2B5EF4-FFF2-40B4-BE49-F238E27FC236}">
                <a16:creationId xmlns:a16="http://schemas.microsoft.com/office/drawing/2014/main" id="{284BD746-91CC-AD65-4D2A-ABA492DB1760}"/>
              </a:ext>
            </a:extLst>
          </p:cNvPr>
          <p:cNvGraphicFramePr/>
          <p:nvPr/>
        </p:nvGraphicFramePr>
        <p:xfrm>
          <a:off x="222267" y="1135212"/>
          <a:ext cx="8586453" cy="1477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descr="A diagram of a normal distribution&#10;&#10;Description automatically generated">
            <a:extLst>
              <a:ext uri="{FF2B5EF4-FFF2-40B4-BE49-F238E27FC236}">
                <a16:creationId xmlns:a16="http://schemas.microsoft.com/office/drawing/2014/main" id="{917BCACF-6E61-A2A8-47C2-967566F4E3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6710" y="4897287"/>
            <a:ext cx="2762250" cy="1651000"/>
          </a:xfrm>
          <a:prstGeom prst="rect">
            <a:avLst/>
          </a:prstGeom>
        </p:spPr>
      </p:pic>
      <p:sp>
        <p:nvSpPr>
          <p:cNvPr id="18" name="TextBox 17">
            <a:extLst>
              <a:ext uri="{FF2B5EF4-FFF2-40B4-BE49-F238E27FC236}">
                <a16:creationId xmlns:a16="http://schemas.microsoft.com/office/drawing/2014/main" id="{57FCA92E-3323-ECBE-F787-AFB0391E9467}"/>
              </a:ext>
            </a:extLst>
          </p:cNvPr>
          <p:cNvSpPr txBox="1"/>
          <p:nvPr/>
        </p:nvSpPr>
        <p:spPr>
          <a:xfrm>
            <a:off x="4378960" y="5103298"/>
            <a:ext cx="4572000" cy="1277273"/>
          </a:xfrm>
          <a:prstGeom prst="rect">
            <a:avLst/>
          </a:prstGeom>
          <a:noFill/>
        </p:spPr>
        <p:txBody>
          <a:bodyPr wrap="square">
            <a:spAutoFit/>
          </a:bodyPr>
          <a:lstStyle/>
          <a:p>
            <a:r>
              <a:rPr lang="en-US" sz="1100" dirty="0">
                <a:effectLst/>
                <a:latin typeface="+mn-lt"/>
              </a:rPr>
              <a:t>Because sample runs that differ as a result of experimental error often are well described by the normal distribution, the normal plays a central role in the analysis of data from designed experiments.</a:t>
            </a:r>
          </a:p>
          <a:p>
            <a:endParaRPr lang="en-US" sz="1100" dirty="0">
              <a:latin typeface="+mn-lt"/>
            </a:endParaRPr>
          </a:p>
          <a:p>
            <a:r>
              <a:rPr lang="en-US" sz="1100" dirty="0">
                <a:effectLst/>
                <a:latin typeface="+mn-lt"/>
              </a:rPr>
              <a:t>Many important sampling distributions may also be defined in terms of normal random variables. We often use the notation </a:t>
            </a:r>
            <a:r>
              <a:rPr lang="en-US" sz="1100" i="1" dirty="0">
                <a:effectLst/>
                <a:latin typeface="+mn-lt"/>
              </a:rPr>
              <a:t>y </a:t>
            </a:r>
            <a:r>
              <a:rPr lang="en-US" sz="1100" dirty="0">
                <a:effectLst/>
                <a:latin typeface="+mn-lt"/>
              </a:rPr>
              <a:t>~ </a:t>
            </a:r>
            <a:r>
              <a:rPr lang="en-US" sz="1100" i="1" dirty="0">
                <a:effectLst/>
                <a:latin typeface="+mn-lt"/>
              </a:rPr>
              <a:t>N</a:t>
            </a:r>
            <a:r>
              <a:rPr lang="en-US" sz="1100" dirty="0">
                <a:effectLst/>
                <a:latin typeface="+mn-lt"/>
              </a:rPr>
              <a:t>(𝜇, </a:t>
            </a:r>
            <a:r>
              <a:rPr lang="en-US" sz="1100" dirty="0">
                <a:latin typeface="+mn-lt"/>
              </a:rPr>
              <a:t>𝜎</a:t>
            </a:r>
            <a:r>
              <a:rPr lang="en-US" sz="1100" baseline="30000" dirty="0">
                <a:effectLst/>
                <a:latin typeface="+mn-lt"/>
              </a:rPr>
              <a:t>2</a:t>
            </a:r>
            <a:r>
              <a:rPr lang="en-US" sz="1100" dirty="0">
                <a:effectLst/>
                <a:latin typeface="+mn-lt"/>
              </a:rPr>
              <a:t>) to denote that </a:t>
            </a:r>
            <a:r>
              <a:rPr lang="en-US" sz="1100" i="1" dirty="0">
                <a:effectLst/>
                <a:latin typeface="+mn-lt"/>
              </a:rPr>
              <a:t>y </a:t>
            </a:r>
            <a:r>
              <a:rPr lang="en-US" sz="1100" dirty="0">
                <a:effectLst/>
                <a:latin typeface="+mn-lt"/>
              </a:rPr>
              <a:t>is distributed normally with mean 𝜇 and variance 𝜎</a:t>
            </a:r>
            <a:r>
              <a:rPr lang="en-US" sz="1100" baseline="30000" dirty="0">
                <a:effectLst/>
                <a:latin typeface="+mn-lt"/>
              </a:rPr>
              <a:t>2</a:t>
            </a:r>
            <a:r>
              <a:rPr lang="en-US" sz="1100" dirty="0">
                <a:effectLst/>
                <a:latin typeface="+mn-lt"/>
              </a:rPr>
              <a:t>. </a:t>
            </a:r>
            <a:endParaRPr lang="en-US" sz="1100" dirty="0">
              <a:latin typeface="+mn-lt"/>
            </a:endParaRPr>
          </a:p>
        </p:txBody>
      </p:sp>
      <p:sp>
        <p:nvSpPr>
          <p:cNvPr id="2" name="TextBox 1">
            <a:extLst>
              <a:ext uri="{FF2B5EF4-FFF2-40B4-BE49-F238E27FC236}">
                <a16:creationId xmlns:a16="http://schemas.microsoft.com/office/drawing/2014/main" id="{A768667A-4A8C-D26B-2D3B-E6770ADF0436}"/>
              </a:ext>
            </a:extLst>
          </p:cNvPr>
          <p:cNvSpPr txBox="1"/>
          <p:nvPr/>
        </p:nvSpPr>
        <p:spPr>
          <a:xfrm>
            <a:off x="140987" y="765880"/>
            <a:ext cx="1873008" cy="646331"/>
          </a:xfrm>
          <a:prstGeom prst="rect">
            <a:avLst/>
          </a:prstGeom>
          <a:noFill/>
        </p:spPr>
        <p:txBody>
          <a:bodyPr wrap="square">
            <a:spAutoFit/>
          </a:bodyPr>
          <a:lstStyle/>
          <a:p>
            <a:r>
              <a:rPr lang="en-US" sz="1800" b="1" i="1" dirty="0">
                <a:effectLst/>
                <a:latin typeface="+mn-lt"/>
              </a:rPr>
              <a:t>Normal Distributions</a:t>
            </a:r>
          </a:p>
        </p:txBody>
      </p:sp>
    </p:spTree>
    <p:extLst>
      <p:ext uri="{BB962C8B-B14F-4D97-AF65-F5344CB8AC3E}">
        <p14:creationId xmlns:p14="http://schemas.microsoft.com/office/powerpoint/2010/main" val="2904901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a:solidFill>
                  <a:schemeClr val="tx1"/>
                </a:solidFill>
                <a:latin typeface="+mn-lt"/>
              </a:rPr>
              <a:t>Simple Comparative Experiments: Concepts &amp; Ideas</a:t>
            </a:r>
            <a:endParaRPr lang="en-US" sz="20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274A31A-956E-D2F8-FAFF-368F2510A7CA}"/>
                  </a:ext>
                </a:extLst>
              </p:cNvPr>
              <p:cNvSpPr txBox="1"/>
              <p:nvPr/>
            </p:nvSpPr>
            <p:spPr>
              <a:xfrm>
                <a:off x="509968" y="965655"/>
                <a:ext cx="8362710" cy="3175998"/>
              </a:xfrm>
              <a:prstGeom prst="rect">
                <a:avLst/>
              </a:prstGeom>
              <a:noFill/>
            </p:spPr>
            <p:txBody>
              <a:bodyPr wrap="square">
                <a:spAutoFit/>
              </a:bodyPr>
              <a:lstStyle/>
              <a:p>
                <a:r>
                  <a:rPr lang="en-US" sz="1800" dirty="0">
                    <a:effectLst/>
                    <a:latin typeface="+mn-lt"/>
                  </a:rPr>
                  <a:t>An important special case of the normal distribution is the </a:t>
                </a:r>
                <a:r>
                  <a:rPr lang="en-US" sz="1800" b="1" dirty="0">
                    <a:effectLst/>
                    <a:latin typeface="+mn-lt"/>
                  </a:rPr>
                  <a:t>standard normal distribution</a:t>
                </a:r>
                <a:r>
                  <a:rPr lang="en-US" sz="1800" dirty="0">
                    <a:effectLst/>
                    <a:latin typeface="+mn-lt"/>
                  </a:rPr>
                  <a:t>; that is, 𝜇=0 and 𝜎</a:t>
                </a:r>
                <a:r>
                  <a:rPr lang="en-US" sz="1800" baseline="30000" dirty="0">
                    <a:effectLst/>
                    <a:latin typeface="+mn-lt"/>
                  </a:rPr>
                  <a:t>2</a:t>
                </a:r>
                <a:r>
                  <a:rPr lang="en-US" sz="1800" dirty="0">
                    <a:effectLst/>
                    <a:latin typeface="+mn-lt"/>
                  </a:rPr>
                  <a:t> = 1.</a:t>
                </a:r>
              </a:p>
              <a:p>
                <a:endParaRPr lang="en-US" sz="1800" dirty="0">
                  <a:latin typeface="+mn-lt"/>
                </a:endParaRPr>
              </a:p>
              <a:p>
                <a:r>
                  <a:rPr lang="en-US" sz="1800" dirty="0">
                    <a:effectLst/>
                    <a:latin typeface="+mn-lt"/>
                  </a:rPr>
                  <a:t>We see that if </a:t>
                </a:r>
                <a:r>
                  <a:rPr lang="en-US" sz="1800" i="1" dirty="0">
                    <a:effectLst/>
                    <a:latin typeface="+mn-lt"/>
                  </a:rPr>
                  <a:t>y </a:t>
                </a:r>
                <a:r>
                  <a:rPr lang="en-US" sz="1800" dirty="0">
                    <a:effectLst/>
                    <a:latin typeface="+mn-lt"/>
                  </a:rPr>
                  <a:t>~ </a:t>
                </a:r>
                <a:r>
                  <a:rPr lang="en-US" sz="1800" i="1" dirty="0">
                    <a:effectLst/>
                    <a:latin typeface="+mn-lt"/>
                  </a:rPr>
                  <a:t>N</a:t>
                </a:r>
                <a:r>
                  <a:rPr lang="en-US" sz="1800" dirty="0">
                    <a:effectLst/>
                    <a:latin typeface="+mn-lt"/>
                  </a:rPr>
                  <a:t>(𝜇, 𝜎</a:t>
                </a:r>
                <a:r>
                  <a:rPr lang="en-US" sz="1800" baseline="30000" dirty="0">
                    <a:effectLst/>
                    <a:latin typeface="+mn-lt"/>
                  </a:rPr>
                  <a:t>2</a:t>
                </a:r>
                <a:r>
                  <a:rPr lang="en-US" sz="1800" dirty="0">
                    <a:effectLst/>
                    <a:latin typeface="+mn-lt"/>
                  </a:rPr>
                  <a:t>), the random variable</a:t>
                </a:r>
              </a:p>
              <a:p>
                <a:endParaRPr lang="en-US" sz="1800" dirty="0">
                  <a:latin typeface="+mn-lt"/>
                </a:endParaRPr>
              </a:p>
              <a:p>
                <a:pPr/>
                <a14:m>
                  <m:oMathPara xmlns:m="http://schemas.openxmlformats.org/officeDocument/2006/math">
                    <m:oMathParaPr>
                      <m:jc m:val="centerGroup"/>
                    </m:oMathParaPr>
                    <m:oMath xmlns:m="http://schemas.openxmlformats.org/officeDocument/2006/math">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𝑧</m:t>
                          </m:r>
                        </m:e>
                        <m:sub>
                          <m:r>
                            <a:rPr lang="en-US" sz="1800" b="0" i="1" smtClean="0">
                              <a:effectLst/>
                              <a:latin typeface="Cambria Math" panose="02040503050406030204" pitchFamily="18" charset="0"/>
                            </a:rPr>
                            <m:t>𝑛</m:t>
                          </m:r>
                        </m:sub>
                      </m:sSub>
                      <m:r>
                        <a:rPr lang="en-US" sz="1800" b="0" i="1" smtClean="0">
                          <a:effectLst/>
                          <a:latin typeface="Cambria Math" panose="02040503050406030204" pitchFamily="18" charset="0"/>
                        </a:rPr>
                        <m:t>= </m:t>
                      </m:r>
                      <m:f>
                        <m:fPr>
                          <m:ctrlPr>
                            <a:rPr lang="en-US" sz="1800" i="1" smtClean="0">
                              <a:effectLst/>
                              <a:latin typeface="Cambria Math" panose="02040503050406030204" pitchFamily="18" charset="0"/>
                            </a:rPr>
                          </m:ctrlPr>
                        </m:fPr>
                        <m:num>
                          <m:r>
                            <a:rPr lang="en-US" sz="1800" b="0" i="1" smtClean="0">
                              <a:effectLst/>
                              <a:latin typeface="Cambria Math" panose="02040503050406030204" pitchFamily="18" charset="0"/>
                            </a:rPr>
                            <m:t>𝑥</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𝑛</m:t>
                          </m:r>
                          <m:r>
                            <a:rPr lang="en-US" sz="1800" b="0" i="1" smtClean="0">
                              <a:effectLst/>
                              <a:latin typeface="Cambria Math" panose="02040503050406030204" pitchFamily="18" charset="0"/>
                              <a:ea typeface="Cambria Math" panose="02040503050406030204" pitchFamily="18" charset="0"/>
                            </a:rPr>
                            <m:t>𝜇</m:t>
                          </m:r>
                        </m:num>
                        <m:den>
                          <m:rad>
                            <m:radPr>
                              <m:degHide m:val="on"/>
                              <m:ctrlPr>
                                <a:rPr lang="en-US" sz="1800" i="1" smtClean="0">
                                  <a:effectLst/>
                                  <a:latin typeface="Cambria Math" panose="02040503050406030204" pitchFamily="18" charset="0"/>
                                </a:rPr>
                              </m:ctrlPr>
                            </m:radPr>
                            <m:deg/>
                            <m:e>
                              <m:r>
                                <a:rPr lang="en-US" sz="1800" b="0" i="1" smtClean="0">
                                  <a:effectLst/>
                                  <a:latin typeface="Cambria Math" panose="02040503050406030204" pitchFamily="18" charset="0"/>
                                </a:rPr>
                                <m:t>𝑛</m:t>
                              </m:r>
                              <m:sSup>
                                <m:sSupPr>
                                  <m:ctrlPr>
                                    <a:rPr lang="en-US" sz="1800" b="0" i="1" smtClean="0">
                                      <a:effectLst/>
                                      <a:latin typeface="Cambria Math" panose="02040503050406030204" pitchFamily="18" charset="0"/>
                                    </a:rPr>
                                  </m:ctrlPr>
                                </m:sSupPr>
                                <m:e>
                                  <m:r>
                                    <a:rPr lang="en-US" sz="1800" b="0" i="1" smtClean="0">
                                      <a:effectLst/>
                                      <a:latin typeface="Cambria Math" panose="02040503050406030204" pitchFamily="18" charset="0"/>
                                      <a:ea typeface="Cambria Math" panose="02040503050406030204" pitchFamily="18" charset="0"/>
                                    </a:rPr>
                                    <m:t>𝜎</m:t>
                                  </m:r>
                                </m:e>
                                <m:sup>
                                  <m:r>
                                    <a:rPr lang="en-US" sz="1800" b="0" i="1" smtClean="0">
                                      <a:effectLst/>
                                      <a:latin typeface="Cambria Math" panose="02040503050406030204" pitchFamily="18" charset="0"/>
                                    </a:rPr>
                                    <m:t>2</m:t>
                                  </m:r>
                                </m:sup>
                              </m:sSup>
                            </m:e>
                          </m:rad>
                        </m:den>
                      </m:f>
                    </m:oMath>
                  </m:oMathPara>
                </a14:m>
                <a:endParaRPr lang="en-US" sz="1800" dirty="0">
                  <a:effectLst/>
                  <a:latin typeface="+mn-lt"/>
                </a:endParaRPr>
              </a:p>
              <a:p>
                <a:endParaRPr lang="en-US" sz="1800" dirty="0">
                  <a:effectLst/>
                  <a:latin typeface="+mn-lt"/>
                </a:endParaRPr>
              </a:p>
              <a:p>
                <a:r>
                  <a:rPr lang="en-US" sz="1800" dirty="0">
                    <a:effectLst/>
                    <a:latin typeface="+mn-lt"/>
                  </a:rPr>
                  <a:t>follows the standard normal distribution, denoted </a:t>
                </a:r>
                <a:r>
                  <a:rPr lang="en-US" sz="1800" i="1" dirty="0">
                    <a:effectLst/>
                    <a:latin typeface="+mn-lt"/>
                  </a:rPr>
                  <a:t>z </a:t>
                </a:r>
                <a:r>
                  <a:rPr lang="en-US" sz="1800" dirty="0">
                    <a:effectLst/>
                    <a:latin typeface="+mn-lt"/>
                  </a:rPr>
                  <a:t>~ </a:t>
                </a:r>
                <a:r>
                  <a:rPr lang="en-US" sz="1800" i="1" dirty="0">
                    <a:effectLst/>
                    <a:latin typeface="+mn-lt"/>
                  </a:rPr>
                  <a:t>N</a:t>
                </a:r>
                <a:r>
                  <a:rPr lang="en-US" sz="1800" dirty="0">
                    <a:effectLst/>
                    <a:latin typeface="+mn-lt"/>
                  </a:rPr>
                  <a:t>(0, 1). The operation demonstrated in the equation above is often called </a:t>
                </a:r>
                <a:r>
                  <a:rPr lang="en-US" sz="1800" b="1" dirty="0">
                    <a:effectLst/>
                    <a:latin typeface="+mn-lt"/>
                  </a:rPr>
                  <a:t>standardizing </a:t>
                </a:r>
                <a:r>
                  <a:rPr lang="en-US" sz="1800" dirty="0">
                    <a:effectLst/>
                    <a:latin typeface="+mn-lt"/>
                  </a:rPr>
                  <a:t>the normal random variable </a:t>
                </a:r>
                <a:r>
                  <a:rPr lang="en-US" sz="1800" i="1" dirty="0">
                    <a:effectLst/>
                    <a:latin typeface="+mn-lt"/>
                  </a:rPr>
                  <a:t>y</a:t>
                </a:r>
                <a:r>
                  <a:rPr lang="en-US" sz="1800" dirty="0">
                    <a:effectLst/>
                    <a:latin typeface="+mn-lt"/>
                  </a:rPr>
                  <a:t>. </a:t>
                </a:r>
                <a:endParaRPr lang="en-US" sz="1800" dirty="0">
                  <a:latin typeface="+mn-lt"/>
                </a:endParaRPr>
              </a:p>
            </p:txBody>
          </p:sp>
        </mc:Choice>
        <mc:Fallback>
          <p:sp>
            <p:nvSpPr>
              <p:cNvPr id="3" name="TextBox 2">
                <a:extLst>
                  <a:ext uri="{FF2B5EF4-FFF2-40B4-BE49-F238E27FC236}">
                    <a16:creationId xmlns:a16="http://schemas.microsoft.com/office/drawing/2014/main" id="{3274A31A-956E-D2F8-FAFF-368F2510A7CA}"/>
                  </a:ext>
                </a:extLst>
              </p:cNvPr>
              <p:cNvSpPr txBox="1">
                <a:spLocks noRot="1" noChangeAspect="1" noMove="1" noResize="1" noEditPoints="1" noAdjustHandles="1" noChangeArrowheads="1" noChangeShapeType="1" noTextEdit="1"/>
              </p:cNvSpPr>
              <p:nvPr/>
            </p:nvSpPr>
            <p:spPr>
              <a:xfrm>
                <a:off x="509968" y="965655"/>
                <a:ext cx="8362710" cy="3175998"/>
              </a:xfrm>
              <a:prstGeom prst="rect">
                <a:avLst/>
              </a:prstGeom>
              <a:blipFill>
                <a:blip r:embed="rId3"/>
                <a:stretch>
                  <a:fillRect l="-607" t="-797" b="-398"/>
                </a:stretch>
              </a:blipFill>
            </p:spPr>
            <p:txBody>
              <a:bodyPr/>
              <a:lstStyle/>
              <a:p>
                <a:r>
                  <a:rPr lang="en-US">
                    <a:noFill/>
                  </a:rPr>
                  <a:t> </a:t>
                </a:r>
              </a:p>
            </p:txBody>
          </p:sp>
        </mc:Fallback>
      </mc:AlternateContent>
      <p:pic>
        <p:nvPicPr>
          <p:cNvPr id="8" name="Picture 7" descr="A white rectangular sign with black text&#10;&#10;Description automatically generated">
            <a:extLst>
              <a:ext uri="{FF2B5EF4-FFF2-40B4-BE49-F238E27FC236}">
                <a16:creationId xmlns:a16="http://schemas.microsoft.com/office/drawing/2014/main" id="{C4547E11-7666-6880-B10E-46D423A5B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881" y="4304346"/>
            <a:ext cx="6164885" cy="2428903"/>
          </a:xfrm>
          <a:prstGeom prst="rect">
            <a:avLst/>
          </a:prstGeom>
        </p:spPr>
      </p:pic>
    </p:spTree>
    <p:extLst>
      <p:ext uri="{BB962C8B-B14F-4D97-AF65-F5344CB8AC3E}">
        <p14:creationId xmlns:p14="http://schemas.microsoft.com/office/powerpoint/2010/main" val="1015941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4" name="TextBox 3">
            <a:extLst>
              <a:ext uri="{FF2B5EF4-FFF2-40B4-BE49-F238E27FC236}">
                <a16:creationId xmlns:a16="http://schemas.microsoft.com/office/drawing/2014/main" id="{44107C70-4B79-5CBE-740E-B0A22DE5E1FD}"/>
              </a:ext>
            </a:extLst>
          </p:cNvPr>
          <p:cNvSpPr txBox="1"/>
          <p:nvPr/>
        </p:nvSpPr>
        <p:spPr>
          <a:xfrm>
            <a:off x="140987" y="999433"/>
            <a:ext cx="1873008" cy="646331"/>
          </a:xfrm>
          <a:prstGeom prst="rect">
            <a:avLst/>
          </a:prstGeom>
          <a:noFill/>
        </p:spPr>
        <p:txBody>
          <a:bodyPr wrap="square">
            <a:spAutoFit/>
          </a:bodyPr>
          <a:lstStyle/>
          <a:p>
            <a:r>
              <a:rPr lang="en-US" sz="1800" b="1" i="1" dirty="0">
                <a:effectLst/>
                <a:latin typeface="+mn-lt"/>
              </a:rPr>
              <a:t>Sampling Distributions</a:t>
            </a:r>
          </a:p>
        </p:txBody>
      </p:sp>
      <p:sp>
        <p:nvSpPr>
          <p:cNvPr id="3" name="TextBox 2">
            <a:extLst>
              <a:ext uri="{FF2B5EF4-FFF2-40B4-BE49-F238E27FC236}">
                <a16:creationId xmlns:a16="http://schemas.microsoft.com/office/drawing/2014/main" id="{7F34A5EC-B44D-7231-A14A-E8AB2B897AC3}"/>
              </a:ext>
            </a:extLst>
          </p:cNvPr>
          <p:cNvSpPr txBox="1"/>
          <p:nvPr/>
        </p:nvSpPr>
        <p:spPr>
          <a:xfrm>
            <a:off x="237281" y="1963792"/>
            <a:ext cx="8547904" cy="830997"/>
          </a:xfrm>
          <a:prstGeom prst="rect">
            <a:avLst/>
          </a:prstGeom>
          <a:noFill/>
        </p:spPr>
        <p:txBody>
          <a:bodyPr wrap="square">
            <a:spAutoFit/>
          </a:bodyPr>
          <a:lstStyle/>
          <a:p>
            <a:r>
              <a:rPr lang="en-US" sz="1600" dirty="0">
                <a:effectLst/>
                <a:latin typeface="+mn-lt"/>
              </a:rPr>
              <a:t>An important sampling distribution that can be defined in terms of normal random variables is the </a:t>
            </a:r>
            <a:r>
              <a:rPr lang="en-US" sz="1600" b="1" dirty="0">
                <a:effectLst/>
                <a:latin typeface="+mn-lt"/>
              </a:rPr>
              <a:t>chi-square </a:t>
            </a:r>
            <a:r>
              <a:rPr lang="en-US" sz="1600" dirty="0">
                <a:effectLst/>
                <a:latin typeface="+mn-lt"/>
              </a:rPr>
              <a:t>or 𝜒2 </a:t>
            </a:r>
            <a:r>
              <a:rPr lang="en-US" sz="1600" b="1" dirty="0">
                <a:effectLst/>
                <a:latin typeface="+mn-lt"/>
              </a:rPr>
              <a:t>distribution</a:t>
            </a:r>
            <a:r>
              <a:rPr lang="en-US" sz="1600" dirty="0">
                <a:effectLst/>
                <a:latin typeface="+mn-lt"/>
              </a:rPr>
              <a:t>. If </a:t>
            </a:r>
            <a:r>
              <a:rPr lang="en-US" sz="1600" i="1" dirty="0">
                <a:effectLst/>
                <a:latin typeface="+mn-lt"/>
              </a:rPr>
              <a:t>z</a:t>
            </a:r>
            <a:r>
              <a:rPr lang="en-US" sz="1600" dirty="0">
                <a:effectLst/>
                <a:latin typeface="+mn-lt"/>
              </a:rPr>
              <a:t>1, </a:t>
            </a:r>
            <a:r>
              <a:rPr lang="en-US" sz="1600" i="1" dirty="0">
                <a:effectLst/>
                <a:latin typeface="+mn-lt"/>
              </a:rPr>
              <a:t>z</a:t>
            </a:r>
            <a:r>
              <a:rPr lang="en-US" sz="1600" dirty="0">
                <a:effectLst/>
                <a:latin typeface="+mn-lt"/>
              </a:rPr>
              <a:t>2, . . . , </a:t>
            </a:r>
            <a:r>
              <a:rPr lang="en-US" sz="1600" i="1" dirty="0" err="1">
                <a:effectLst/>
                <a:latin typeface="+mn-lt"/>
              </a:rPr>
              <a:t>z</a:t>
            </a:r>
            <a:r>
              <a:rPr lang="en-US" sz="1600" i="1" baseline="-25000" dirty="0" err="1">
                <a:effectLst/>
                <a:latin typeface="+mn-lt"/>
              </a:rPr>
              <a:t>k</a:t>
            </a:r>
            <a:r>
              <a:rPr lang="en-US" sz="1600" i="1" dirty="0">
                <a:effectLst/>
                <a:latin typeface="+mn-lt"/>
              </a:rPr>
              <a:t> </a:t>
            </a:r>
            <a:r>
              <a:rPr lang="en-US" sz="1600" dirty="0">
                <a:effectLst/>
                <a:latin typeface="+mn-lt"/>
              </a:rPr>
              <a:t>are normally and independently distributed random variables with mean 0 and variance 1, abbreviated NID(0, 1), then the random variable x is,</a:t>
            </a:r>
          </a:p>
        </p:txBody>
      </p:sp>
      <p:pic>
        <p:nvPicPr>
          <p:cNvPr id="6" name="Picture 5" descr="A number and plus symbols&#10;&#10;Description automatically generated with medium confidence">
            <a:extLst>
              <a:ext uri="{FF2B5EF4-FFF2-40B4-BE49-F238E27FC236}">
                <a16:creationId xmlns:a16="http://schemas.microsoft.com/office/drawing/2014/main" id="{CFDE85B0-A048-4B77-8438-81E6FEA82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091" y="3101815"/>
            <a:ext cx="2465796" cy="468955"/>
          </a:xfrm>
          <a:prstGeom prst="rect">
            <a:avLst/>
          </a:prstGeom>
        </p:spPr>
      </p:pic>
      <p:sp>
        <p:nvSpPr>
          <p:cNvPr id="11" name="TextBox 10">
            <a:extLst>
              <a:ext uri="{FF2B5EF4-FFF2-40B4-BE49-F238E27FC236}">
                <a16:creationId xmlns:a16="http://schemas.microsoft.com/office/drawing/2014/main" id="{FF89BC06-B14E-7C95-0A15-25F7266FB571}"/>
              </a:ext>
            </a:extLst>
          </p:cNvPr>
          <p:cNvSpPr txBox="1"/>
          <p:nvPr/>
        </p:nvSpPr>
        <p:spPr>
          <a:xfrm>
            <a:off x="140987" y="3717203"/>
            <a:ext cx="4572000" cy="923330"/>
          </a:xfrm>
          <a:prstGeom prst="rect">
            <a:avLst/>
          </a:prstGeom>
          <a:noFill/>
        </p:spPr>
        <p:txBody>
          <a:bodyPr wrap="square">
            <a:spAutoFit/>
          </a:bodyPr>
          <a:lstStyle/>
          <a:p>
            <a:r>
              <a:rPr lang="en-US" sz="1800" dirty="0">
                <a:effectLst/>
                <a:latin typeface="+mn-lt"/>
              </a:rPr>
              <a:t>follows the </a:t>
            </a:r>
            <a:r>
              <a:rPr lang="en-US" sz="1800" b="1" dirty="0">
                <a:effectLst/>
                <a:latin typeface="+mn-lt"/>
              </a:rPr>
              <a:t>chi-square distribution with </a:t>
            </a:r>
            <a:r>
              <a:rPr lang="en-US" sz="1800" b="1" i="1" dirty="0">
                <a:effectLst/>
                <a:latin typeface="+mn-lt"/>
              </a:rPr>
              <a:t>k </a:t>
            </a:r>
            <a:r>
              <a:rPr lang="en-US" sz="1800" b="1" dirty="0">
                <a:effectLst/>
                <a:latin typeface="+mn-lt"/>
              </a:rPr>
              <a:t>degrees of freedom</a:t>
            </a:r>
            <a:r>
              <a:rPr lang="en-US" sz="1800" dirty="0">
                <a:effectLst/>
                <a:latin typeface="+mn-lt"/>
              </a:rPr>
              <a:t>. The density function of chi-square is </a:t>
            </a:r>
            <a:endParaRPr lang="en-US" sz="1800" dirty="0">
              <a:latin typeface="+mn-lt"/>
            </a:endParaRPr>
          </a:p>
        </p:txBody>
      </p:sp>
      <p:pic>
        <p:nvPicPr>
          <p:cNvPr id="13" name="Picture 12" descr="A math equation with numbers and symbols&#10;&#10;Description automatically generated with medium confidence">
            <a:extLst>
              <a:ext uri="{FF2B5EF4-FFF2-40B4-BE49-F238E27FC236}">
                <a16:creationId xmlns:a16="http://schemas.microsoft.com/office/drawing/2014/main" id="{5FF24182-922B-742B-69AA-6B078E4FC9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872" y="5070505"/>
            <a:ext cx="3390900" cy="951106"/>
          </a:xfrm>
          <a:prstGeom prst="rect">
            <a:avLst/>
          </a:prstGeom>
        </p:spPr>
      </p:pic>
      <p:sp>
        <p:nvSpPr>
          <p:cNvPr id="19" name="TextBox 18">
            <a:extLst>
              <a:ext uri="{FF2B5EF4-FFF2-40B4-BE49-F238E27FC236}">
                <a16:creationId xmlns:a16="http://schemas.microsoft.com/office/drawing/2014/main" id="{A2530860-18DA-8366-0E8A-58194C0F8BD7}"/>
              </a:ext>
            </a:extLst>
          </p:cNvPr>
          <p:cNvSpPr txBox="1"/>
          <p:nvPr/>
        </p:nvSpPr>
        <p:spPr>
          <a:xfrm>
            <a:off x="4334719" y="4712339"/>
            <a:ext cx="4572000" cy="646331"/>
          </a:xfrm>
          <a:prstGeom prst="rect">
            <a:avLst/>
          </a:prstGeom>
          <a:noFill/>
        </p:spPr>
        <p:txBody>
          <a:bodyPr wrap="square">
            <a:spAutoFit/>
          </a:bodyPr>
          <a:lstStyle/>
          <a:p>
            <a:r>
              <a:rPr lang="en-US" sz="1800" dirty="0">
                <a:effectLst/>
                <a:latin typeface="+mn-lt"/>
              </a:rPr>
              <a:t>The distribution is asymmetric, or </a:t>
            </a:r>
            <a:r>
              <a:rPr lang="en-US" sz="1800" b="1" dirty="0">
                <a:effectLst/>
                <a:latin typeface="+mn-lt"/>
              </a:rPr>
              <a:t>skewed</a:t>
            </a:r>
            <a:r>
              <a:rPr lang="en-US" sz="1800" dirty="0">
                <a:effectLst/>
                <a:latin typeface="+mn-lt"/>
              </a:rPr>
              <a:t>, with mean and variance </a:t>
            </a:r>
            <a:endParaRPr lang="en-US" sz="1800" dirty="0">
              <a:latin typeface="+mn-lt"/>
            </a:endParaRPr>
          </a:p>
        </p:txBody>
      </p:sp>
      <p:pic>
        <p:nvPicPr>
          <p:cNvPr id="21" name="Picture 20" descr="A number and a equal sign&#10;&#10;Description automatically generated with medium confidence">
            <a:extLst>
              <a:ext uri="{FF2B5EF4-FFF2-40B4-BE49-F238E27FC236}">
                <a16:creationId xmlns:a16="http://schemas.microsoft.com/office/drawing/2014/main" id="{7161F2FF-102A-4DD5-D02C-C68B92790E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119" y="5546058"/>
            <a:ext cx="863600" cy="482600"/>
          </a:xfrm>
          <a:prstGeom prst="rect">
            <a:avLst/>
          </a:prstGeom>
        </p:spPr>
      </p:pic>
    </p:spTree>
    <p:extLst>
      <p:ext uri="{BB962C8B-B14F-4D97-AF65-F5344CB8AC3E}">
        <p14:creationId xmlns:p14="http://schemas.microsoft.com/office/powerpoint/2010/main" val="110602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E7ABF00B-4F82-20A9-20F7-5A22D6EC3E5E}"/>
              </a:ext>
            </a:extLst>
          </p:cNvPr>
          <p:cNvSpPr txBox="1"/>
          <p:nvPr/>
        </p:nvSpPr>
        <p:spPr>
          <a:xfrm>
            <a:off x="495030" y="2767106"/>
            <a:ext cx="2160621" cy="1353481"/>
          </a:xfrm>
          <a:prstGeom prst="rect">
            <a:avLst/>
          </a:prstGeom>
        </p:spPr>
        <p:txBody>
          <a:bodyPr vert="horz" lIns="91440" tIns="45720" rIns="91440" bIns="45720" rtlCol="0" anchor="t">
            <a:normAutofit/>
          </a:bodyPr>
          <a:lstStyle/>
          <a:p>
            <a:pPr>
              <a:lnSpc>
                <a:spcPct val="90000"/>
              </a:lnSpc>
              <a:spcAft>
                <a:spcPts val="600"/>
              </a:spcAft>
            </a:pPr>
            <a:r>
              <a:rPr lang="en-US" sz="2000" kern="1200" dirty="0">
                <a:solidFill>
                  <a:srgbClr val="FFFFFF"/>
                </a:solidFill>
                <a:latin typeface="+mj-lt"/>
                <a:ea typeface="+mj-ea"/>
                <a:cs typeface="+mj-cs"/>
              </a:rPr>
              <a:t>Simple Comparative Experiments: Concepts &amp; Ideas</a:t>
            </a:r>
          </a:p>
        </p:txBody>
      </p:sp>
      <p:sp>
        <p:nvSpPr>
          <p:cNvPr id="4" name="TextBox 3">
            <a:extLst>
              <a:ext uri="{FF2B5EF4-FFF2-40B4-BE49-F238E27FC236}">
                <a16:creationId xmlns:a16="http://schemas.microsoft.com/office/drawing/2014/main" id="{44107C70-4B79-5CBE-740E-B0A22DE5E1FD}"/>
              </a:ext>
            </a:extLst>
          </p:cNvPr>
          <p:cNvSpPr txBox="1"/>
          <p:nvPr/>
        </p:nvSpPr>
        <p:spPr>
          <a:xfrm>
            <a:off x="495031" y="806824"/>
            <a:ext cx="2189804" cy="1494117"/>
          </a:xfrm>
          <a:prstGeom prst="rect">
            <a:avLst/>
          </a:prstGeom>
        </p:spPr>
        <p:txBody>
          <a:bodyPr vert="horz" lIns="91440" tIns="45720" rIns="91440" bIns="45720" rtlCol="0" anchor="b">
            <a:normAutofit/>
          </a:bodyPr>
          <a:lstStyle/>
          <a:p>
            <a:pPr>
              <a:lnSpc>
                <a:spcPct val="90000"/>
              </a:lnSpc>
              <a:spcBef>
                <a:spcPts val="1000"/>
              </a:spcBef>
            </a:pPr>
            <a:r>
              <a:rPr lang="en-US" sz="1700" b="1" i="1" kern="1200">
                <a:solidFill>
                  <a:srgbClr val="FFFFFF"/>
                </a:solidFill>
                <a:effectLst/>
                <a:latin typeface="+mn-lt"/>
                <a:ea typeface="+mn-ea"/>
                <a:cs typeface="+mn-cs"/>
              </a:rPr>
              <a:t>Sampling Distributions</a:t>
            </a:r>
          </a:p>
        </p:txBody>
      </p:sp>
      <p:pic>
        <p:nvPicPr>
          <p:cNvPr id="5" name="Picture 4" descr="A diagram of a function&#10;&#10;Description automatically generated">
            <a:extLst>
              <a:ext uri="{FF2B5EF4-FFF2-40B4-BE49-F238E27FC236}">
                <a16:creationId xmlns:a16="http://schemas.microsoft.com/office/drawing/2014/main" id="{DE7DCCD2-DE0F-862E-B6D1-10FFA2287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020" y="232889"/>
            <a:ext cx="3972910" cy="2641985"/>
          </a:xfrm>
          <a:prstGeom prst="rect">
            <a:avLst/>
          </a:prstGeom>
        </p:spPr>
      </p:pic>
      <p:pic>
        <p:nvPicPr>
          <p:cNvPr id="8" name="Picture 7" descr="A diagram of normal distribution&#10;&#10;Description automatically generated">
            <a:extLst>
              <a:ext uri="{FF2B5EF4-FFF2-40B4-BE49-F238E27FC236}">
                <a16:creationId xmlns:a16="http://schemas.microsoft.com/office/drawing/2014/main" id="{8EBFA980-9B10-127C-15DA-B840B6DB0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4412" y="3437910"/>
            <a:ext cx="4279900" cy="2552700"/>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412E53AB-7B00-87D4-3925-4206D5BA7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7498" y="2958281"/>
            <a:ext cx="2374900" cy="330200"/>
          </a:xfrm>
          <a:prstGeom prst="rect">
            <a:avLst/>
          </a:prstGeom>
        </p:spPr>
      </p:pic>
      <p:pic>
        <p:nvPicPr>
          <p:cNvPr id="17" name="Picture 16" descr="A black text on a white background&#10;&#10;Description automatically generated">
            <a:extLst>
              <a:ext uri="{FF2B5EF4-FFF2-40B4-BE49-F238E27FC236}">
                <a16:creationId xmlns:a16="http://schemas.microsoft.com/office/drawing/2014/main" id="{B1A17662-0D8B-80C6-9A73-CFB3CC303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7066" y="6240155"/>
            <a:ext cx="1663700" cy="368300"/>
          </a:xfrm>
          <a:prstGeom prst="rect">
            <a:avLst/>
          </a:prstGeom>
        </p:spPr>
      </p:pic>
      <p:pic>
        <p:nvPicPr>
          <p:cNvPr id="24" name="Picture 23" descr="A mathematical equation with black text&#10;&#10;Description automatically generated">
            <a:extLst>
              <a:ext uri="{FF2B5EF4-FFF2-40B4-BE49-F238E27FC236}">
                <a16:creationId xmlns:a16="http://schemas.microsoft.com/office/drawing/2014/main" id="{B5D095B0-EB28-B18F-0334-5A35509398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7144" y="4679774"/>
            <a:ext cx="1447800" cy="736600"/>
          </a:xfrm>
          <a:prstGeom prst="rect">
            <a:avLst/>
          </a:prstGeom>
        </p:spPr>
      </p:pic>
    </p:spTree>
    <p:extLst>
      <p:ext uri="{BB962C8B-B14F-4D97-AF65-F5344CB8AC3E}">
        <p14:creationId xmlns:p14="http://schemas.microsoft.com/office/powerpoint/2010/main" val="3416369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2436815F-37C3-AE45-FDE0-ACACBD6A0A7A}"/>
              </a:ext>
            </a:extLst>
          </p:cNvPr>
          <p:cNvSpPr>
            <a:spLocks noGrp="1" noChangeArrowheads="1"/>
          </p:cNvSpPr>
          <p:nvPr>
            <p:ph idx="1"/>
          </p:nvPr>
        </p:nvSpPr>
        <p:spPr>
          <a:xfrm>
            <a:off x="364066" y="1481666"/>
            <a:ext cx="8229600" cy="4530725"/>
          </a:xfrm>
        </p:spPr>
        <p:txBody>
          <a:bodyPr/>
          <a:lstStyle/>
          <a:p>
            <a:pPr marL="0" indent="0">
              <a:buFont typeface="Wingdings" pitchFamily="2" charset="2"/>
              <a:buNone/>
            </a:pPr>
            <a:r>
              <a:rPr lang="en-US" altLang="en-US" sz="2000" dirty="0"/>
              <a:t>Objectives:</a:t>
            </a:r>
          </a:p>
          <a:p>
            <a:pPr marL="0" indent="0">
              <a:buClrTx/>
              <a:buSzPct val="100000"/>
              <a:buNone/>
            </a:pPr>
            <a:endParaRPr lang="en-US" altLang="en-US" sz="1800" dirty="0"/>
          </a:p>
          <a:p>
            <a:pPr marL="612775" lvl="1" indent="-285750">
              <a:buSzPct val="100000"/>
              <a:buFontTx/>
              <a:buChar char="-"/>
            </a:pPr>
            <a:r>
              <a:rPr lang="en-US" altLang="en-US" sz="1800" dirty="0">
                <a:ea typeface="Arial" panose="020B0604020202020204" pitchFamily="34" charset="0"/>
              </a:rPr>
              <a:t>Basic statistical concepts such as</a:t>
            </a:r>
          </a:p>
          <a:p>
            <a:pPr marL="1069975" lvl="2" indent="-285750">
              <a:buSzPct val="100000"/>
              <a:buFontTx/>
              <a:buChar char="-"/>
            </a:pPr>
            <a:r>
              <a:rPr lang="en-US" altLang="en-US" sz="1400" dirty="0">
                <a:ea typeface="Arial" panose="020B0604020202020204" pitchFamily="34" charset="0"/>
              </a:rPr>
              <a:t>1) random sampling, </a:t>
            </a:r>
          </a:p>
          <a:p>
            <a:pPr marL="1069975" lvl="2" indent="-285750">
              <a:buSzPct val="100000"/>
              <a:buFontTx/>
              <a:buChar char="-"/>
            </a:pPr>
            <a:r>
              <a:rPr lang="en-US" altLang="en-US" sz="1400" dirty="0">
                <a:ea typeface="Arial" panose="020B0604020202020204" pitchFamily="34" charset="0"/>
              </a:rPr>
              <a:t>2) probability distributions, </a:t>
            </a:r>
          </a:p>
          <a:p>
            <a:pPr marL="1069975" lvl="2" indent="-285750">
              <a:buSzPct val="100000"/>
              <a:buFontTx/>
              <a:buChar char="-"/>
            </a:pPr>
            <a:r>
              <a:rPr lang="en-US" altLang="en-US" sz="1400" dirty="0">
                <a:ea typeface="Arial" panose="020B0604020202020204" pitchFamily="34" charset="0"/>
              </a:rPr>
              <a:t>3) sample distributions, </a:t>
            </a:r>
          </a:p>
          <a:p>
            <a:pPr marL="1069975" lvl="2" indent="-285750">
              <a:buSzPct val="100000"/>
              <a:buFontTx/>
              <a:buChar char="-"/>
            </a:pPr>
            <a:r>
              <a:rPr lang="en-US" altLang="en-US" sz="1400" dirty="0">
                <a:ea typeface="Arial" panose="020B0604020202020204" pitchFamily="34" charset="0"/>
              </a:rPr>
              <a:t>4) and test of hypotheses</a:t>
            </a:r>
          </a:p>
          <a:p>
            <a:pPr marL="612775" lvl="1" indent="-285750">
              <a:buSzPct val="100000"/>
              <a:buFontTx/>
              <a:buChar char="-"/>
            </a:pPr>
            <a:endParaRPr lang="en-US" altLang="en-US" sz="1800" dirty="0">
              <a:ea typeface="Arial" panose="020B0604020202020204" pitchFamily="34" charset="0"/>
            </a:endParaRPr>
          </a:p>
          <a:p>
            <a:pPr marL="612775" lvl="1" indent="-285750">
              <a:buSzPct val="100000"/>
              <a:buFontTx/>
              <a:buChar char="-"/>
            </a:pPr>
            <a:r>
              <a:rPr lang="en-US" altLang="en-US" sz="1800" dirty="0">
                <a:ea typeface="Arial" panose="020B0604020202020204" pitchFamily="34" charset="0"/>
              </a:rPr>
              <a:t>Two-sample </a:t>
            </a:r>
            <a:r>
              <a:rPr lang="en-US" altLang="en-US" sz="1800" b="1" i="1" dirty="0">
                <a:ea typeface="Arial" panose="020B0604020202020204" pitchFamily="34" charset="0"/>
              </a:rPr>
              <a:t>t-test</a:t>
            </a:r>
            <a:r>
              <a:rPr lang="en-US" altLang="en-US" sz="1800" dirty="0">
                <a:ea typeface="Arial" panose="020B0604020202020204" pitchFamily="34" charset="0"/>
              </a:rPr>
              <a:t>, and use it to compare difference in two means</a:t>
            </a:r>
          </a:p>
          <a:p>
            <a:pPr marL="612775" lvl="1" indent="-285750">
              <a:buSzPct val="100000"/>
              <a:buFontTx/>
              <a:buChar char="-"/>
            </a:pPr>
            <a:r>
              <a:rPr lang="en-US" altLang="en-US" sz="1800" dirty="0">
                <a:ea typeface="Arial" panose="020B0604020202020204" pitchFamily="34" charset="0"/>
              </a:rPr>
              <a:t>Confidence intervals to express the difference in means</a:t>
            </a:r>
          </a:p>
          <a:p>
            <a:pPr marL="612775" lvl="1" indent="-285750">
              <a:buSzPct val="100000"/>
              <a:buFontTx/>
              <a:buChar char="-"/>
            </a:pPr>
            <a:r>
              <a:rPr lang="en-US" altLang="en-US" sz="1800" dirty="0">
                <a:ea typeface="Arial" panose="020B0604020202020204" pitchFamily="34" charset="0"/>
              </a:rPr>
              <a:t>Check assumption for the </a:t>
            </a:r>
            <a:r>
              <a:rPr lang="en-US" altLang="en-US" sz="1800" b="1" i="1" dirty="0">
                <a:ea typeface="Arial" panose="020B0604020202020204" pitchFamily="34" charset="0"/>
              </a:rPr>
              <a:t>t-test</a:t>
            </a:r>
          </a:p>
        </p:txBody>
      </p:sp>
      <p:sp>
        <p:nvSpPr>
          <p:cNvPr id="5" name="TextBox 4">
            <a:extLst>
              <a:ext uri="{FF2B5EF4-FFF2-40B4-BE49-F238E27FC236}">
                <a16:creationId xmlns:a16="http://schemas.microsoft.com/office/drawing/2014/main" id="{285962C8-F5EA-2761-2AF8-8BF5214AF7A8}"/>
              </a:ext>
            </a:extLst>
          </p:cNvPr>
          <p:cNvSpPr txBox="1"/>
          <p:nvPr/>
        </p:nvSpPr>
        <p:spPr>
          <a:xfrm>
            <a:off x="254001" y="445499"/>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4" name="TextBox 3">
            <a:extLst>
              <a:ext uri="{FF2B5EF4-FFF2-40B4-BE49-F238E27FC236}">
                <a16:creationId xmlns:a16="http://schemas.microsoft.com/office/drawing/2014/main" id="{44107C70-4B79-5CBE-740E-B0A22DE5E1FD}"/>
              </a:ext>
            </a:extLst>
          </p:cNvPr>
          <p:cNvSpPr txBox="1"/>
          <p:nvPr/>
        </p:nvSpPr>
        <p:spPr>
          <a:xfrm>
            <a:off x="140987" y="999433"/>
            <a:ext cx="1873008" cy="646331"/>
          </a:xfrm>
          <a:prstGeom prst="rect">
            <a:avLst/>
          </a:prstGeom>
          <a:noFill/>
        </p:spPr>
        <p:txBody>
          <a:bodyPr wrap="square">
            <a:spAutoFit/>
          </a:bodyPr>
          <a:lstStyle/>
          <a:p>
            <a:r>
              <a:rPr lang="en-US" sz="1800" b="1" i="1" dirty="0">
                <a:effectLst/>
                <a:latin typeface="+mn-lt"/>
              </a:rPr>
              <a:t>Sampling Distributions</a:t>
            </a:r>
          </a:p>
        </p:txBody>
      </p:sp>
      <p:sp>
        <p:nvSpPr>
          <p:cNvPr id="7" name="TextBox 6">
            <a:extLst>
              <a:ext uri="{FF2B5EF4-FFF2-40B4-BE49-F238E27FC236}">
                <a16:creationId xmlns:a16="http://schemas.microsoft.com/office/drawing/2014/main" id="{DA98695C-C344-14FF-28AD-01C9D527F5AB}"/>
              </a:ext>
            </a:extLst>
          </p:cNvPr>
          <p:cNvSpPr txBox="1"/>
          <p:nvPr/>
        </p:nvSpPr>
        <p:spPr>
          <a:xfrm>
            <a:off x="260430" y="2079904"/>
            <a:ext cx="4572000" cy="646331"/>
          </a:xfrm>
          <a:prstGeom prst="rect">
            <a:avLst/>
          </a:prstGeom>
          <a:noFill/>
        </p:spPr>
        <p:txBody>
          <a:bodyPr wrap="square">
            <a:spAutoFit/>
          </a:bodyPr>
          <a:lstStyle/>
          <a:p>
            <a:r>
              <a:rPr lang="en-US" sz="1800" b="1" i="1" dirty="0">
                <a:effectLst/>
                <a:latin typeface="+mn-lt"/>
              </a:rPr>
              <a:t>t </a:t>
            </a:r>
            <a:r>
              <a:rPr lang="en-US" sz="1800" b="1" dirty="0">
                <a:effectLst/>
                <a:latin typeface="+mn-lt"/>
              </a:rPr>
              <a:t>distribution with </a:t>
            </a:r>
            <a:r>
              <a:rPr lang="en-US" sz="1800" b="1" i="1" dirty="0">
                <a:effectLst/>
                <a:latin typeface="+mn-lt"/>
              </a:rPr>
              <a:t>k </a:t>
            </a:r>
            <a:r>
              <a:rPr lang="en-US" sz="1800" b="1" dirty="0">
                <a:effectLst/>
                <a:latin typeface="+mn-lt"/>
              </a:rPr>
              <a:t>degrees of freedom</a:t>
            </a:r>
            <a:r>
              <a:rPr lang="en-US" sz="1800" dirty="0">
                <a:effectLst/>
                <a:latin typeface="+mn-lt"/>
              </a:rPr>
              <a:t>, denoted </a:t>
            </a:r>
            <a:r>
              <a:rPr lang="en-US" sz="1800" i="1" dirty="0" err="1">
                <a:effectLst/>
                <a:latin typeface="+mn-lt"/>
              </a:rPr>
              <a:t>t</a:t>
            </a:r>
            <a:r>
              <a:rPr lang="en-US" sz="1800" i="1" baseline="-25000" dirty="0" err="1">
                <a:effectLst/>
                <a:latin typeface="+mn-lt"/>
              </a:rPr>
              <a:t>k</a:t>
            </a:r>
            <a:r>
              <a:rPr lang="en-US" sz="1800" baseline="-25000" dirty="0">
                <a:effectLst/>
                <a:latin typeface="+mn-lt"/>
              </a:rPr>
              <a:t> </a:t>
            </a:r>
            <a:endParaRPr lang="en-US" sz="1800" baseline="-25000" dirty="0">
              <a:latin typeface="+mn-lt"/>
            </a:endParaRPr>
          </a:p>
        </p:txBody>
      </p:sp>
      <p:pic>
        <p:nvPicPr>
          <p:cNvPr id="10" name="Picture 9" descr="A math equation with numbers and symbols&#10;&#10;Description automatically generated">
            <a:extLst>
              <a:ext uri="{FF2B5EF4-FFF2-40B4-BE49-F238E27FC236}">
                <a16:creationId xmlns:a16="http://schemas.microsoft.com/office/drawing/2014/main" id="{627C02CB-A64F-E281-6E44-E0C7605C4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295" y="3038716"/>
            <a:ext cx="6071084" cy="780568"/>
          </a:xfrm>
          <a:prstGeom prst="rect">
            <a:avLst/>
          </a:prstGeom>
        </p:spPr>
      </p:pic>
      <p:sp>
        <p:nvSpPr>
          <p:cNvPr id="14" name="TextBox 13">
            <a:extLst>
              <a:ext uri="{FF2B5EF4-FFF2-40B4-BE49-F238E27FC236}">
                <a16:creationId xmlns:a16="http://schemas.microsoft.com/office/drawing/2014/main" id="{846177D7-B9B1-B341-AD64-AA68D1C2EB06}"/>
              </a:ext>
            </a:extLst>
          </p:cNvPr>
          <p:cNvSpPr txBox="1"/>
          <p:nvPr/>
        </p:nvSpPr>
        <p:spPr>
          <a:xfrm>
            <a:off x="140987" y="4003075"/>
            <a:ext cx="7550392" cy="369332"/>
          </a:xfrm>
          <a:prstGeom prst="rect">
            <a:avLst/>
          </a:prstGeom>
          <a:noFill/>
        </p:spPr>
        <p:txBody>
          <a:bodyPr wrap="square">
            <a:spAutoFit/>
          </a:bodyPr>
          <a:lstStyle/>
          <a:p>
            <a:r>
              <a:rPr lang="en-US" sz="1800" dirty="0">
                <a:latin typeface="+mn-lt"/>
              </a:rPr>
              <a:t>T</a:t>
            </a:r>
            <a:r>
              <a:rPr lang="en-US" sz="1800" dirty="0">
                <a:effectLst/>
                <a:latin typeface="+mn-lt"/>
              </a:rPr>
              <a:t>he mean and variance of </a:t>
            </a:r>
            <a:r>
              <a:rPr lang="en-US" sz="1800" i="1" dirty="0">
                <a:effectLst/>
                <a:latin typeface="+mn-lt"/>
              </a:rPr>
              <a:t>t </a:t>
            </a:r>
            <a:r>
              <a:rPr lang="en-US" sz="1800" dirty="0">
                <a:effectLst/>
                <a:latin typeface="+mn-lt"/>
              </a:rPr>
              <a:t>are 𝜇 = 0 and 𝜎</a:t>
            </a:r>
            <a:r>
              <a:rPr lang="en-US" sz="1800" baseline="30000" dirty="0">
                <a:effectLst/>
                <a:latin typeface="+mn-lt"/>
              </a:rPr>
              <a:t>2</a:t>
            </a:r>
            <a:r>
              <a:rPr lang="en-US" sz="1800" dirty="0">
                <a:effectLst/>
                <a:latin typeface="+mn-lt"/>
              </a:rPr>
              <a:t> </a:t>
            </a:r>
            <a:r>
              <a:rPr lang="en-US" sz="1800" dirty="0">
                <a:latin typeface="+mn-lt"/>
              </a:rPr>
              <a:t>=</a:t>
            </a:r>
            <a:r>
              <a:rPr lang="en-US" sz="1800" dirty="0">
                <a:effectLst/>
                <a:latin typeface="+mn-lt"/>
              </a:rPr>
              <a:t> </a:t>
            </a:r>
            <a:r>
              <a:rPr lang="en-US" sz="1800" i="1" dirty="0">
                <a:effectLst/>
                <a:latin typeface="+mn-lt"/>
              </a:rPr>
              <a:t>k</a:t>
            </a:r>
            <a:r>
              <a:rPr lang="en-US" sz="1800" dirty="0">
                <a:effectLst/>
                <a:latin typeface="+mn-lt"/>
              </a:rPr>
              <a:t>/(</a:t>
            </a:r>
            <a:r>
              <a:rPr lang="en-US" sz="1800" i="1" dirty="0">
                <a:effectLst/>
                <a:latin typeface="+mn-lt"/>
              </a:rPr>
              <a:t>k </a:t>
            </a:r>
            <a:r>
              <a:rPr lang="en-US" sz="1800" i="1" dirty="0">
                <a:latin typeface="+mn-lt"/>
              </a:rPr>
              <a:t>-</a:t>
            </a:r>
            <a:r>
              <a:rPr lang="en-US" sz="1800" dirty="0">
                <a:effectLst/>
                <a:latin typeface="+mn-lt"/>
              </a:rPr>
              <a:t> 2) for </a:t>
            </a:r>
            <a:r>
              <a:rPr lang="en-US" sz="1800" i="1" dirty="0">
                <a:effectLst/>
                <a:latin typeface="+mn-lt"/>
              </a:rPr>
              <a:t>k </a:t>
            </a:r>
            <a:r>
              <a:rPr lang="en-US" sz="1800" i="1" dirty="0">
                <a:latin typeface="+mn-lt"/>
              </a:rPr>
              <a:t>&gt;</a:t>
            </a:r>
            <a:r>
              <a:rPr lang="en-US" sz="1800" dirty="0">
                <a:effectLst/>
                <a:latin typeface="+mn-lt"/>
              </a:rPr>
              <a:t> 2, respectively. </a:t>
            </a:r>
            <a:endParaRPr lang="en-US" sz="1800" dirty="0">
              <a:latin typeface="+mn-lt"/>
            </a:endParaRPr>
          </a:p>
        </p:txBody>
      </p:sp>
      <p:pic>
        <p:nvPicPr>
          <p:cNvPr id="16" name="Picture 15" descr="A mathematical equation with black text&#10;&#10;Description automatically generated">
            <a:extLst>
              <a:ext uri="{FF2B5EF4-FFF2-40B4-BE49-F238E27FC236}">
                <a16:creationId xmlns:a16="http://schemas.microsoft.com/office/drawing/2014/main" id="{89CD136A-F607-8634-B220-C515337C5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5784" y="5293222"/>
            <a:ext cx="2019139" cy="883373"/>
          </a:xfrm>
          <a:prstGeom prst="rect">
            <a:avLst/>
          </a:prstGeom>
        </p:spPr>
      </p:pic>
      <p:sp>
        <p:nvSpPr>
          <p:cNvPr id="18" name="TextBox 17">
            <a:extLst>
              <a:ext uri="{FF2B5EF4-FFF2-40B4-BE49-F238E27FC236}">
                <a16:creationId xmlns:a16="http://schemas.microsoft.com/office/drawing/2014/main" id="{A8AD659A-0893-E712-4F0F-CFC8BD97AC8A}"/>
              </a:ext>
            </a:extLst>
          </p:cNvPr>
          <p:cNvSpPr txBox="1"/>
          <p:nvPr/>
        </p:nvSpPr>
        <p:spPr>
          <a:xfrm>
            <a:off x="185194" y="4641495"/>
            <a:ext cx="8026399" cy="369332"/>
          </a:xfrm>
          <a:prstGeom prst="rect">
            <a:avLst/>
          </a:prstGeom>
          <a:noFill/>
        </p:spPr>
        <p:txBody>
          <a:bodyPr wrap="square">
            <a:spAutoFit/>
          </a:bodyPr>
          <a:lstStyle/>
          <a:p>
            <a:r>
              <a:rPr lang="en-US" sz="1800" dirty="0">
                <a:effectLst/>
                <a:latin typeface="+mn-lt"/>
              </a:rPr>
              <a:t>If </a:t>
            </a:r>
            <a:r>
              <a:rPr lang="en-US" sz="1800" i="1" dirty="0">
                <a:effectLst/>
                <a:latin typeface="+mn-lt"/>
              </a:rPr>
              <a:t>y</a:t>
            </a:r>
            <a:r>
              <a:rPr lang="en-US" sz="1800" dirty="0">
                <a:effectLst/>
                <a:latin typeface="+mn-lt"/>
              </a:rPr>
              <a:t>1, </a:t>
            </a:r>
            <a:r>
              <a:rPr lang="en-US" sz="1800" i="1" dirty="0">
                <a:effectLst/>
                <a:latin typeface="+mn-lt"/>
              </a:rPr>
              <a:t>y</a:t>
            </a:r>
            <a:r>
              <a:rPr lang="en-US" sz="1800" dirty="0">
                <a:effectLst/>
                <a:latin typeface="+mn-lt"/>
              </a:rPr>
              <a:t>2, . . . , </a:t>
            </a:r>
            <a:r>
              <a:rPr lang="en-US" sz="1800" i="1" dirty="0" err="1">
                <a:effectLst/>
                <a:latin typeface="+mn-lt"/>
              </a:rPr>
              <a:t>y</a:t>
            </a:r>
            <a:r>
              <a:rPr lang="en-US" sz="1800" i="1" baseline="-25000" dirty="0" err="1">
                <a:effectLst/>
                <a:latin typeface="+mn-lt"/>
              </a:rPr>
              <a:t>n</a:t>
            </a:r>
            <a:r>
              <a:rPr lang="en-US" sz="1800" i="1" dirty="0">
                <a:effectLst/>
                <a:latin typeface="+mn-lt"/>
              </a:rPr>
              <a:t> </a:t>
            </a:r>
            <a:r>
              <a:rPr lang="en-US" sz="1800" dirty="0">
                <a:effectLst/>
                <a:latin typeface="+mn-lt"/>
              </a:rPr>
              <a:t>is a random sample from the </a:t>
            </a:r>
            <a:r>
              <a:rPr lang="en-US" sz="1800" i="1" dirty="0">
                <a:effectLst/>
                <a:latin typeface="+mn-lt"/>
              </a:rPr>
              <a:t>N</a:t>
            </a:r>
            <a:r>
              <a:rPr lang="en-US" sz="1800" dirty="0">
                <a:effectLst/>
                <a:latin typeface="+mn-lt"/>
              </a:rPr>
              <a:t>(𝜇, 𝜎</a:t>
            </a:r>
            <a:r>
              <a:rPr lang="en-US" sz="1800" baseline="30000" dirty="0">
                <a:effectLst/>
                <a:latin typeface="+mn-lt"/>
              </a:rPr>
              <a:t>2</a:t>
            </a:r>
            <a:r>
              <a:rPr lang="en-US" sz="1800" dirty="0">
                <a:effectLst/>
                <a:latin typeface="+mn-lt"/>
              </a:rPr>
              <a:t> ) distribution </a:t>
            </a:r>
            <a:endParaRPr lang="en-US" sz="1800" dirty="0">
              <a:latin typeface="+mn-lt"/>
            </a:endParaRPr>
          </a:p>
        </p:txBody>
      </p:sp>
      <p:pic>
        <p:nvPicPr>
          <p:cNvPr id="3" name="Picture 2" descr="A black math symbol with a white background&#10;&#10;Description automatically generated">
            <a:extLst>
              <a:ext uri="{FF2B5EF4-FFF2-40B4-BE49-F238E27FC236}">
                <a16:creationId xmlns:a16="http://schemas.microsoft.com/office/drawing/2014/main" id="{ABF36420-5114-7B65-D7BE-E8CC89E81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5521" y="2386989"/>
            <a:ext cx="1637039" cy="369332"/>
          </a:xfrm>
          <a:prstGeom prst="rect">
            <a:avLst/>
          </a:prstGeom>
        </p:spPr>
      </p:pic>
      <p:sp>
        <p:nvSpPr>
          <p:cNvPr id="5" name="TextBox 4">
            <a:extLst>
              <a:ext uri="{FF2B5EF4-FFF2-40B4-BE49-F238E27FC236}">
                <a16:creationId xmlns:a16="http://schemas.microsoft.com/office/drawing/2014/main" id="{47C40FF8-DEC4-69C1-AFB1-2E366E0B8CB6}"/>
              </a:ext>
            </a:extLst>
          </p:cNvPr>
          <p:cNvSpPr txBox="1"/>
          <p:nvPr/>
        </p:nvSpPr>
        <p:spPr>
          <a:xfrm>
            <a:off x="6886471" y="2141207"/>
            <a:ext cx="1315137" cy="230832"/>
          </a:xfrm>
          <a:prstGeom prst="rect">
            <a:avLst/>
          </a:prstGeom>
          <a:noFill/>
        </p:spPr>
        <p:txBody>
          <a:bodyPr wrap="square" rtlCol="0">
            <a:spAutoFit/>
          </a:bodyPr>
          <a:lstStyle/>
          <a:p>
            <a:pPr algn="ctr"/>
            <a:r>
              <a:rPr lang="en-US" sz="900" dirty="0">
                <a:latin typeface="+mn-lt"/>
              </a:rPr>
              <a:t>Gamma Function</a:t>
            </a:r>
          </a:p>
        </p:txBody>
      </p:sp>
    </p:spTree>
    <p:extLst>
      <p:ext uri="{BB962C8B-B14F-4D97-AF65-F5344CB8AC3E}">
        <p14:creationId xmlns:p14="http://schemas.microsoft.com/office/powerpoint/2010/main" val="904534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4" name="TextBox 3">
            <a:extLst>
              <a:ext uri="{FF2B5EF4-FFF2-40B4-BE49-F238E27FC236}">
                <a16:creationId xmlns:a16="http://schemas.microsoft.com/office/drawing/2014/main" id="{44107C70-4B79-5CBE-740E-B0A22DE5E1FD}"/>
              </a:ext>
            </a:extLst>
          </p:cNvPr>
          <p:cNvSpPr txBox="1"/>
          <p:nvPr/>
        </p:nvSpPr>
        <p:spPr>
          <a:xfrm>
            <a:off x="140987" y="999433"/>
            <a:ext cx="1873008" cy="646331"/>
          </a:xfrm>
          <a:prstGeom prst="rect">
            <a:avLst/>
          </a:prstGeom>
          <a:noFill/>
        </p:spPr>
        <p:txBody>
          <a:bodyPr wrap="square">
            <a:spAutoFit/>
          </a:bodyPr>
          <a:lstStyle/>
          <a:p>
            <a:r>
              <a:rPr lang="en-US" sz="1800" b="1" i="1" dirty="0">
                <a:effectLst/>
                <a:latin typeface="+mn-lt"/>
              </a:rPr>
              <a:t>Sampling Distributions</a:t>
            </a:r>
          </a:p>
        </p:txBody>
      </p:sp>
      <p:sp>
        <p:nvSpPr>
          <p:cNvPr id="3" name="TextBox 2">
            <a:extLst>
              <a:ext uri="{FF2B5EF4-FFF2-40B4-BE49-F238E27FC236}">
                <a16:creationId xmlns:a16="http://schemas.microsoft.com/office/drawing/2014/main" id="{769D575F-9A23-5630-58B0-1AB599CDDDEC}"/>
              </a:ext>
            </a:extLst>
          </p:cNvPr>
          <p:cNvSpPr txBox="1"/>
          <p:nvPr/>
        </p:nvSpPr>
        <p:spPr>
          <a:xfrm>
            <a:off x="237280" y="1963792"/>
            <a:ext cx="8293262" cy="923330"/>
          </a:xfrm>
          <a:prstGeom prst="rect">
            <a:avLst/>
          </a:prstGeom>
          <a:noFill/>
        </p:spPr>
        <p:txBody>
          <a:bodyPr wrap="square">
            <a:spAutoFit/>
          </a:bodyPr>
          <a:lstStyle/>
          <a:p>
            <a:r>
              <a:rPr lang="en-US" sz="1800" dirty="0">
                <a:effectLst/>
                <a:latin typeface="+mn-lt"/>
              </a:rPr>
              <a:t>The final sampling distribution that we will consider is the </a:t>
            </a:r>
            <a:r>
              <a:rPr lang="en-US" sz="1800" b="1" i="1" dirty="0">
                <a:effectLst/>
                <a:latin typeface="+mn-lt"/>
              </a:rPr>
              <a:t>F </a:t>
            </a:r>
            <a:r>
              <a:rPr lang="en-US" sz="1800" b="1" dirty="0">
                <a:effectLst/>
                <a:latin typeface="+mn-lt"/>
              </a:rPr>
              <a:t>distribution</a:t>
            </a:r>
            <a:r>
              <a:rPr lang="en-US" sz="1800" dirty="0">
                <a:effectLst/>
                <a:latin typeface="+mn-lt"/>
              </a:rPr>
              <a:t>. If 𝜒</a:t>
            </a:r>
            <a:r>
              <a:rPr lang="en-US" sz="1800" baseline="30000" dirty="0">
                <a:effectLst/>
                <a:latin typeface="+mn-lt"/>
              </a:rPr>
              <a:t>2</a:t>
            </a:r>
            <a:r>
              <a:rPr lang="en-US" sz="1800" i="1" baseline="-25000" dirty="0">
                <a:effectLst/>
                <a:latin typeface="+mn-lt"/>
              </a:rPr>
              <a:t>u</a:t>
            </a:r>
            <a:r>
              <a:rPr lang="en-US" sz="1800" i="1" dirty="0">
                <a:effectLst/>
                <a:latin typeface="+mn-lt"/>
              </a:rPr>
              <a:t> </a:t>
            </a:r>
            <a:r>
              <a:rPr lang="en-US" sz="1800" dirty="0">
                <a:effectLst/>
                <a:latin typeface="+mn-lt"/>
              </a:rPr>
              <a:t>and 𝜒</a:t>
            </a:r>
            <a:r>
              <a:rPr lang="en-US" sz="1800" baseline="30000" dirty="0">
                <a:effectLst/>
                <a:latin typeface="+mn-lt"/>
              </a:rPr>
              <a:t>2</a:t>
            </a:r>
            <a:r>
              <a:rPr lang="en-US" sz="1800" i="1" baseline="-25000" dirty="0">
                <a:effectLst/>
                <a:latin typeface="+mn-lt"/>
              </a:rPr>
              <a:t>v</a:t>
            </a:r>
            <a:r>
              <a:rPr lang="en-US" sz="1800" i="1" dirty="0">
                <a:effectLst/>
                <a:latin typeface="+mn-lt"/>
              </a:rPr>
              <a:t> </a:t>
            </a:r>
            <a:r>
              <a:rPr lang="en-US" sz="1800" i="1" dirty="0">
                <a:latin typeface="+mn-lt"/>
              </a:rPr>
              <a:t> </a:t>
            </a:r>
            <a:r>
              <a:rPr lang="en-US" sz="1800" dirty="0">
                <a:effectLst/>
                <a:latin typeface="+mn-lt"/>
              </a:rPr>
              <a:t>are two independent chi-square random variables with </a:t>
            </a:r>
            <a:r>
              <a:rPr lang="en-US" sz="1800" i="1" dirty="0">
                <a:effectLst/>
                <a:latin typeface="+mn-lt"/>
              </a:rPr>
              <a:t>u </a:t>
            </a:r>
            <a:r>
              <a:rPr lang="en-US" sz="1800" dirty="0">
                <a:effectLst/>
                <a:latin typeface="+mn-lt"/>
              </a:rPr>
              <a:t>and </a:t>
            </a:r>
            <a:r>
              <a:rPr lang="en-US" sz="1800" i="1" dirty="0">
                <a:effectLst/>
                <a:latin typeface="+mn-lt"/>
              </a:rPr>
              <a:t>v </a:t>
            </a:r>
            <a:r>
              <a:rPr lang="en-US" sz="1800" dirty="0">
                <a:effectLst/>
                <a:latin typeface="+mn-lt"/>
              </a:rPr>
              <a:t>degrees of freedom, respectively, then the ratio </a:t>
            </a:r>
            <a:endParaRPr lang="en-US" sz="1800" dirty="0">
              <a:latin typeface="+mn-lt"/>
            </a:endParaRPr>
          </a:p>
        </p:txBody>
      </p:sp>
      <p:pic>
        <p:nvPicPr>
          <p:cNvPr id="6" name="Picture 5" descr="A mathematical equation with black letters&#10;&#10;Description automatically generated">
            <a:extLst>
              <a:ext uri="{FF2B5EF4-FFF2-40B4-BE49-F238E27FC236}">
                <a16:creationId xmlns:a16="http://schemas.microsoft.com/office/drawing/2014/main" id="{828E60E4-953E-F051-5329-798EC1FAF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377" y="2565091"/>
            <a:ext cx="1767067" cy="765729"/>
          </a:xfrm>
          <a:prstGeom prst="rect">
            <a:avLst/>
          </a:prstGeom>
        </p:spPr>
      </p:pic>
      <p:sp>
        <p:nvSpPr>
          <p:cNvPr id="11" name="TextBox 10">
            <a:extLst>
              <a:ext uri="{FF2B5EF4-FFF2-40B4-BE49-F238E27FC236}">
                <a16:creationId xmlns:a16="http://schemas.microsoft.com/office/drawing/2014/main" id="{45AAFCFD-613E-DC8C-07F3-B66C19C28754}"/>
              </a:ext>
            </a:extLst>
          </p:cNvPr>
          <p:cNvSpPr txBox="1"/>
          <p:nvPr/>
        </p:nvSpPr>
        <p:spPr>
          <a:xfrm>
            <a:off x="237280" y="3360519"/>
            <a:ext cx="6209818" cy="646331"/>
          </a:xfrm>
          <a:prstGeom prst="rect">
            <a:avLst/>
          </a:prstGeom>
          <a:noFill/>
        </p:spPr>
        <p:txBody>
          <a:bodyPr wrap="square">
            <a:spAutoFit/>
          </a:bodyPr>
          <a:lstStyle/>
          <a:p>
            <a:r>
              <a:rPr lang="en-US" sz="1800" dirty="0">
                <a:effectLst/>
                <a:latin typeface="+mn-lt"/>
              </a:rPr>
              <a:t>follows the </a:t>
            </a:r>
            <a:r>
              <a:rPr lang="en-US" sz="1800" b="1" i="1" dirty="0">
                <a:effectLst/>
                <a:latin typeface="+mn-lt"/>
              </a:rPr>
              <a:t>F </a:t>
            </a:r>
            <a:r>
              <a:rPr lang="en-US" sz="1800" b="1" dirty="0">
                <a:effectLst/>
                <a:latin typeface="+mn-lt"/>
              </a:rPr>
              <a:t>distribution with </a:t>
            </a:r>
            <a:r>
              <a:rPr lang="en-US" sz="1800" b="1" i="1" dirty="0">
                <a:effectLst/>
                <a:latin typeface="+mn-lt"/>
              </a:rPr>
              <a:t>u numerator </a:t>
            </a:r>
            <a:r>
              <a:rPr lang="en-US" sz="1800" b="1" dirty="0">
                <a:effectLst/>
                <a:latin typeface="+mn-lt"/>
              </a:rPr>
              <a:t>degrees of freedom and </a:t>
            </a:r>
            <a:r>
              <a:rPr lang="en-US" sz="1800" i="1" dirty="0">
                <a:effectLst/>
                <a:latin typeface="+mn-lt"/>
              </a:rPr>
              <a:t>v </a:t>
            </a:r>
            <a:r>
              <a:rPr lang="en-US" sz="1800" b="1" i="1" dirty="0">
                <a:effectLst/>
                <a:latin typeface="+mn-lt"/>
              </a:rPr>
              <a:t>denominator </a:t>
            </a:r>
            <a:r>
              <a:rPr lang="en-US" sz="1800" b="1" dirty="0">
                <a:effectLst/>
                <a:latin typeface="+mn-lt"/>
              </a:rPr>
              <a:t>degrees of freedom</a:t>
            </a:r>
            <a:r>
              <a:rPr lang="en-US" sz="1800" dirty="0">
                <a:effectLst/>
                <a:latin typeface="+mn-lt"/>
              </a:rPr>
              <a:t>. </a:t>
            </a:r>
            <a:endParaRPr lang="en-US" sz="1800" dirty="0">
              <a:latin typeface="+mn-lt"/>
            </a:endParaRPr>
          </a:p>
        </p:txBody>
      </p:sp>
      <p:pic>
        <p:nvPicPr>
          <p:cNvPr id="13" name="Picture 12" descr="A mathematical equations with numbers&#10;&#10;Description automatically generated with medium confidence">
            <a:extLst>
              <a:ext uri="{FF2B5EF4-FFF2-40B4-BE49-F238E27FC236}">
                <a16:creationId xmlns:a16="http://schemas.microsoft.com/office/drawing/2014/main" id="{D8A91BA7-6D2D-CEEE-435B-C7C163001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9352" y="5223311"/>
            <a:ext cx="5102879" cy="1468781"/>
          </a:xfrm>
          <a:prstGeom prst="rect">
            <a:avLst/>
          </a:prstGeom>
        </p:spPr>
      </p:pic>
      <p:sp>
        <p:nvSpPr>
          <p:cNvPr id="17" name="TextBox 16">
            <a:extLst>
              <a:ext uri="{FF2B5EF4-FFF2-40B4-BE49-F238E27FC236}">
                <a16:creationId xmlns:a16="http://schemas.microsoft.com/office/drawing/2014/main" id="{13E7816F-BFF7-8685-6290-BE4CC481B0C6}"/>
              </a:ext>
            </a:extLst>
          </p:cNvPr>
          <p:cNvSpPr txBox="1"/>
          <p:nvPr/>
        </p:nvSpPr>
        <p:spPr>
          <a:xfrm>
            <a:off x="2032911" y="4103583"/>
            <a:ext cx="4572000" cy="923330"/>
          </a:xfrm>
          <a:prstGeom prst="rect">
            <a:avLst/>
          </a:prstGeom>
          <a:noFill/>
        </p:spPr>
        <p:txBody>
          <a:bodyPr wrap="square">
            <a:spAutoFit/>
          </a:bodyPr>
          <a:lstStyle/>
          <a:p>
            <a:r>
              <a:rPr lang="en-US" sz="1800" dirty="0">
                <a:effectLst/>
                <a:latin typeface="+mn-lt"/>
              </a:rPr>
              <a:t>If </a:t>
            </a:r>
            <a:r>
              <a:rPr lang="en-US" sz="1800" i="1" dirty="0">
                <a:effectLst/>
                <a:latin typeface="+mn-lt"/>
              </a:rPr>
              <a:t>x </a:t>
            </a:r>
            <a:r>
              <a:rPr lang="en-US" sz="1800" dirty="0">
                <a:effectLst/>
                <a:latin typeface="+mn-lt"/>
              </a:rPr>
              <a:t>is an </a:t>
            </a:r>
            <a:r>
              <a:rPr lang="en-US" sz="1800" i="1" dirty="0">
                <a:effectLst/>
                <a:latin typeface="+mn-lt"/>
              </a:rPr>
              <a:t>F </a:t>
            </a:r>
            <a:r>
              <a:rPr lang="en-US" sz="1800" dirty="0">
                <a:effectLst/>
                <a:latin typeface="+mn-lt"/>
              </a:rPr>
              <a:t>random variable with </a:t>
            </a:r>
            <a:r>
              <a:rPr lang="en-US" sz="1800" i="1" dirty="0">
                <a:effectLst/>
                <a:latin typeface="+mn-lt"/>
              </a:rPr>
              <a:t>u </a:t>
            </a:r>
            <a:r>
              <a:rPr lang="en-US" sz="1800" dirty="0">
                <a:effectLst/>
                <a:latin typeface="+mn-lt"/>
              </a:rPr>
              <a:t>numerator and </a:t>
            </a:r>
            <a:r>
              <a:rPr lang="en-US" sz="1800" i="1" dirty="0">
                <a:effectLst/>
                <a:latin typeface="+mn-lt"/>
              </a:rPr>
              <a:t>v </a:t>
            </a:r>
            <a:r>
              <a:rPr lang="en-US" sz="1800" dirty="0">
                <a:effectLst/>
                <a:latin typeface="+mn-lt"/>
              </a:rPr>
              <a:t>denominator degrees of freedom, then the probability distribution of </a:t>
            </a:r>
            <a:r>
              <a:rPr lang="en-US" sz="1800" i="1" dirty="0">
                <a:effectLst/>
                <a:latin typeface="+mn-lt"/>
              </a:rPr>
              <a:t>x </a:t>
            </a:r>
            <a:r>
              <a:rPr lang="en-US" sz="1800" dirty="0">
                <a:effectLst/>
                <a:latin typeface="+mn-lt"/>
              </a:rPr>
              <a:t>is </a:t>
            </a:r>
            <a:endParaRPr lang="en-US" sz="1800" dirty="0">
              <a:latin typeface="+mn-lt"/>
            </a:endParaRPr>
          </a:p>
        </p:txBody>
      </p:sp>
    </p:spTree>
    <p:extLst>
      <p:ext uri="{BB962C8B-B14F-4D97-AF65-F5344CB8AC3E}">
        <p14:creationId xmlns:p14="http://schemas.microsoft.com/office/powerpoint/2010/main" val="1548583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03441" y="-1"/>
            <a:ext cx="5737117" cy="5728133"/>
            <a:chOff x="329184" y="1"/>
            <a:chExt cx="524256" cy="5728133"/>
          </a:xfrm>
        </p:grpSpPr>
        <p:cxnSp>
          <p:nvCxnSpPr>
            <p:cNvPr id="21" name="Straight Connector 20">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2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318045"/>
            <a:ext cx="8249304"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ABF00B-4F82-20A9-20F7-5A22D6EC3E5E}"/>
              </a:ext>
            </a:extLst>
          </p:cNvPr>
          <p:cNvSpPr txBox="1"/>
          <p:nvPr/>
        </p:nvSpPr>
        <p:spPr>
          <a:xfrm>
            <a:off x="795174" y="3941205"/>
            <a:ext cx="7553652" cy="929750"/>
          </a:xfrm>
          <a:prstGeom prst="rect">
            <a:avLst/>
          </a:prstGeom>
        </p:spPr>
        <p:txBody>
          <a:bodyPr vert="horz" lIns="91440" tIns="45720" rIns="91440" bIns="45720" rtlCol="0" anchor="b">
            <a:normAutofit/>
          </a:bodyPr>
          <a:lstStyle/>
          <a:p>
            <a:pPr algn="ctr">
              <a:lnSpc>
                <a:spcPct val="90000"/>
              </a:lnSpc>
              <a:spcAft>
                <a:spcPts val="600"/>
              </a:spcAft>
            </a:pPr>
            <a:r>
              <a:rPr lang="en-US" sz="2800">
                <a:latin typeface="+mj-lt"/>
                <a:ea typeface="+mj-ea"/>
                <a:cs typeface="+mj-cs"/>
              </a:rPr>
              <a:t>Simple Comparative Experiments: Concepts &amp; Ideas</a:t>
            </a:r>
          </a:p>
        </p:txBody>
      </p:sp>
      <p:sp>
        <p:nvSpPr>
          <p:cNvPr id="4" name="TextBox 3">
            <a:extLst>
              <a:ext uri="{FF2B5EF4-FFF2-40B4-BE49-F238E27FC236}">
                <a16:creationId xmlns:a16="http://schemas.microsoft.com/office/drawing/2014/main" id="{44107C70-4B79-5CBE-740E-B0A22DE5E1FD}"/>
              </a:ext>
            </a:extLst>
          </p:cNvPr>
          <p:cNvSpPr txBox="1"/>
          <p:nvPr/>
        </p:nvSpPr>
        <p:spPr>
          <a:xfrm>
            <a:off x="795174" y="4984740"/>
            <a:ext cx="7553652" cy="448377"/>
          </a:xfrm>
          <a:prstGeom prst="rect">
            <a:avLst/>
          </a:prstGeom>
        </p:spPr>
        <p:txBody>
          <a:bodyPr vert="horz" lIns="91440" tIns="45720" rIns="91440" bIns="45720" rtlCol="0" anchor="t">
            <a:normAutofit/>
          </a:bodyPr>
          <a:lstStyle/>
          <a:p>
            <a:pPr algn="ctr">
              <a:lnSpc>
                <a:spcPct val="90000"/>
              </a:lnSpc>
              <a:spcBef>
                <a:spcPts val="1000"/>
              </a:spcBef>
            </a:pPr>
            <a:r>
              <a:rPr lang="en-US" sz="1700" b="1" i="1">
                <a:effectLst/>
                <a:latin typeface="+mn-lt"/>
                <a:cs typeface="+mn-cs"/>
              </a:rPr>
              <a:t>Sampling Distributions</a:t>
            </a:r>
          </a:p>
        </p:txBody>
      </p:sp>
      <p:pic>
        <p:nvPicPr>
          <p:cNvPr id="13" name="Picture 12" descr="A mathematical equations with numbers&#10;&#10;Description automatically generated with medium confidence">
            <a:extLst>
              <a:ext uri="{FF2B5EF4-FFF2-40B4-BE49-F238E27FC236}">
                <a16:creationId xmlns:a16="http://schemas.microsoft.com/office/drawing/2014/main" id="{D8A91BA7-6D2D-CEEE-435B-C7C163001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87" y="1624252"/>
            <a:ext cx="3802193" cy="1093130"/>
          </a:xfrm>
          <a:prstGeom prst="rect">
            <a:avLst/>
          </a:prstGeom>
        </p:spPr>
      </p:pic>
      <p:pic>
        <p:nvPicPr>
          <p:cNvPr id="5" name="Picture 4" descr="A graph of a function&#10;&#10;Description automatically generated">
            <a:extLst>
              <a:ext uri="{FF2B5EF4-FFF2-40B4-BE49-F238E27FC236}">
                <a16:creationId xmlns:a16="http://schemas.microsoft.com/office/drawing/2014/main" id="{A764763D-A190-8279-8B8A-4F3B71DE8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380" y="1182991"/>
            <a:ext cx="3799332" cy="1975652"/>
          </a:xfrm>
          <a:prstGeom prst="rect">
            <a:avLst/>
          </a:prstGeom>
        </p:spPr>
      </p:pic>
    </p:spTree>
    <p:extLst>
      <p:ext uri="{BB962C8B-B14F-4D97-AF65-F5344CB8AC3E}">
        <p14:creationId xmlns:p14="http://schemas.microsoft.com/office/powerpoint/2010/main" val="4113397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4" name="TextBox 3">
            <a:extLst>
              <a:ext uri="{FF2B5EF4-FFF2-40B4-BE49-F238E27FC236}">
                <a16:creationId xmlns:a16="http://schemas.microsoft.com/office/drawing/2014/main" id="{44107C70-4B79-5CBE-740E-B0A22DE5E1FD}"/>
              </a:ext>
            </a:extLst>
          </p:cNvPr>
          <p:cNvSpPr txBox="1"/>
          <p:nvPr/>
        </p:nvSpPr>
        <p:spPr>
          <a:xfrm>
            <a:off x="140986" y="999433"/>
            <a:ext cx="2868431" cy="923330"/>
          </a:xfrm>
          <a:prstGeom prst="rect">
            <a:avLst/>
          </a:prstGeom>
          <a:noFill/>
        </p:spPr>
        <p:txBody>
          <a:bodyPr wrap="square">
            <a:spAutoFit/>
          </a:bodyPr>
          <a:lstStyle/>
          <a:p>
            <a:r>
              <a:rPr lang="en-US" sz="1800" b="1" i="1" dirty="0">
                <a:effectLst/>
                <a:latin typeface="+mn-lt"/>
              </a:rPr>
              <a:t>F Sampling Distributions</a:t>
            </a:r>
          </a:p>
          <a:p>
            <a:endParaRPr lang="en-US" sz="1800" b="1" i="1" dirty="0">
              <a:latin typeface="+mn-lt"/>
            </a:endParaRPr>
          </a:p>
          <a:p>
            <a:r>
              <a:rPr lang="en-US" sz="1800" b="1" i="1" dirty="0">
                <a:effectLst/>
                <a:latin typeface="+mn-lt"/>
              </a:rPr>
              <a:t>Ex.</a:t>
            </a:r>
          </a:p>
        </p:txBody>
      </p:sp>
      <p:sp>
        <p:nvSpPr>
          <p:cNvPr id="5" name="TextBox 4">
            <a:extLst>
              <a:ext uri="{FF2B5EF4-FFF2-40B4-BE49-F238E27FC236}">
                <a16:creationId xmlns:a16="http://schemas.microsoft.com/office/drawing/2014/main" id="{89271BF0-E688-F9FE-9820-1FB75BC3B5BE}"/>
              </a:ext>
            </a:extLst>
          </p:cNvPr>
          <p:cNvSpPr txBox="1"/>
          <p:nvPr/>
        </p:nvSpPr>
        <p:spPr>
          <a:xfrm>
            <a:off x="283580" y="2039953"/>
            <a:ext cx="8617352" cy="1477328"/>
          </a:xfrm>
          <a:prstGeom prst="rect">
            <a:avLst/>
          </a:prstGeom>
          <a:noFill/>
        </p:spPr>
        <p:txBody>
          <a:bodyPr wrap="square">
            <a:spAutoFit/>
          </a:bodyPr>
          <a:lstStyle/>
          <a:p>
            <a:r>
              <a:rPr lang="en-US" sz="1800" dirty="0">
                <a:effectLst/>
                <a:latin typeface="+mn-lt"/>
              </a:rPr>
              <a:t>As an example of a statistic that is distributed as </a:t>
            </a:r>
            <a:r>
              <a:rPr lang="en-US" sz="1800" i="1" dirty="0">
                <a:effectLst/>
                <a:latin typeface="+mn-lt"/>
              </a:rPr>
              <a:t>F</a:t>
            </a:r>
            <a:r>
              <a:rPr lang="en-US" sz="1800" dirty="0">
                <a:effectLst/>
                <a:latin typeface="+mn-lt"/>
              </a:rPr>
              <a:t>, suppose we have two independent normal populations with common variance 𝜎</a:t>
            </a:r>
            <a:r>
              <a:rPr lang="en-US" sz="1800" baseline="30000" dirty="0">
                <a:effectLst/>
                <a:latin typeface="+mn-lt"/>
              </a:rPr>
              <a:t>2</a:t>
            </a:r>
            <a:r>
              <a:rPr lang="en-US" sz="1800" dirty="0">
                <a:effectLst/>
                <a:latin typeface="+mn-lt"/>
              </a:rPr>
              <a:t>. If </a:t>
            </a:r>
            <a:r>
              <a:rPr lang="en-US" sz="1800" i="1" dirty="0">
                <a:effectLst/>
                <a:latin typeface="+mn-lt"/>
              </a:rPr>
              <a:t>y</a:t>
            </a:r>
            <a:r>
              <a:rPr lang="en-US" sz="1800" baseline="-25000" dirty="0">
                <a:effectLst/>
                <a:latin typeface="+mn-lt"/>
              </a:rPr>
              <a:t>11</a:t>
            </a:r>
            <a:r>
              <a:rPr lang="en-US" sz="1800" dirty="0">
                <a:effectLst/>
                <a:latin typeface="+mn-lt"/>
              </a:rPr>
              <a:t>, </a:t>
            </a:r>
            <a:r>
              <a:rPr lang="en-US" sz="1800" i="1" dirty="0">
                <a:effectLst/>
                <a:latin typeface="+mn-lt"/>
              </a:rPr>
              <a:t>y</a:t>
            </a:r>
            <a:r>
              <a:rPr lang="en-US" sz="1800" baseline="-25000" dirty="0">
                <a:effectLst/>
                <a:latin typeface="+mn-lt"/>
              </a:rPr>
              <a:t>12</a:t>
            </a:r>
            <a:r>
              <a:rPr lang="en-US" sz="1800" dirty="0">
                <a:effectLst/>
                <a:latin typeface="+mn-lt"/>
              </a:rPr>
              <a:t>, . . . , </a:t>
            </a:r>
            <a:r>
              <a:rPr lang="en-US" sz="1800" i="1" dirty="0">
                <a:effectLst/>
                <a:latin typeface="+mn-lt"/>
              </a:rPr>
              <a:t>y</a:t>
            </a:r>
            <a:r>
              <a:rPr lang="en-US" sz="1800" baseline="-25000" dirty="0">
                <a:effectLst/>
                <a:latin typeface="+mn-lt"/>
              </a:rPr>
              <a:t>1</a:t>
            </a:r>
            <a:r>
              <a:rPr lang="en-US" sz="1800" i="1" baseline="-25000" dirty="0">
                <a:effectLst/>
                <a:latin typeface="+mn-lt"/>
              </a:rPr>
              <a:t>n</a:t>
            </a:r>
            <a:r>
              <a:rPr lang="en-US" sz="1800" baseline="-25000" dirty="0">
                <a:effectLst/>
                <a:latin typeface="+mn-lt"/>
              </a:rPr>
              <a:t>1  </a:t>
            </a:r>
            <a:r>
              <a:rPr lang="en-US" sz="1800" dirty="0">
                <a:effectLst/>
                <a:latin typeface="+mn-lt"/>
              </a:rPr>
              <a:t>is a random sample of </a:t>
            </a:r>
            <a:r>
              <a:rPr lang="en-US" sz="1800" i="1" dirty="0">
                <a:effectLst/>
                <a:latin typeface="+mn-lt"/>
              </a:rPr>
              <a:t>n</a:t>
            </a:r>
            <a:r>
              <a:rPr lang="en-US" sz="1800" baseline="-25000" dirty="0">
                <a:effectLst/>
                <a:latin typeface="+mn-lt"/>
              </a:rPr>
              <a:t>1</a:t>
            </a:r>
            <a:r>
              <a:rPr lang="en-US" sz="1800" dirty="0">
                <a:effectLst/>
                <a:latin typeface="+mn-lt"/>
              </a:rPr>
              <a:t> observations from the first population, and if </a:t>
            </a:r>
            <a:r>
              <a:rPr lang="en-US" sz="1800" i="1" dirty="0">
                <a:effectLst/>
                <a:latin typeface="+mn-lt"/>
              </a:rPr>
              <a:t>y</a:t>
            </a:r>
            <a:r>
              <a:rPr lang="en-US" sz="1800" baseline="-25000" dirty="0">
                <a:effectLst/>
                <a:latin typeface="+mn-lt"/>
              </a:rPr>
              <a:t>21</a:t>
            </a:r>
            <a:r>
              <a:rPr lang="en-US" sz="1800" dirty="0">
                <a:effectLst/>
                <a:latin typeface="+mn-lt"/>
              </a:rPr>
              <a:t>, </a:t>
            </a:r>
            <a:r>
              <a:rPr lang="en-US" sz="1800" i="1" dirty="0">
                <a:effectLst/>
                <a:latin typeface="+mn-lt"/>
              </a:rPr>
              <a:t>y</a:t>
            </a:r>
            <a:r>
              <a:rPr lang="en-US" sz="1800" baseline="-25000" dirty="0">
                <a:effectLst/>
                <a:latin typeface="+mn-lt"/>
              </a:rPr>
              <a:t>22</a:t>
            </a:r>
            <a:r>
              <a:rPr lang="en-US" sz="1800" dirty="0">
                <a:effectLst/>
                <a:latin typeface="+mn-lt"/>
              </a:rPr>
              <a:t>, . . . , </a:t>
            </a:r>
            <a:r>
              <a:rPr lang="en-US" sz="1800" i="1" dirty="0">
                <a:effectLst/>
                <a:latin typeface="+mn-lt"/>
              </a:rPr>
              <a:t>y</a:t>
            </a:r>
            <a:r>
              <a:rPr lang="en-US" sz="1800" baseline="-25000" dirty="0">
                <a:effectLst/>
                <a:latin typeface="+mn-lt"/>
              </a:rPr>
              <a:t>2</a:t>
            </a:r>
            <a:r>
              <a:rPr lang="en-US" sz="1800" i="1" baseline="-25000" dirty="0">
                <a:effectLst/>
                <a:latin typeface="+mn-lt"/>
              </a:rPr>
              <a:t>n</a:t>
            </a:r>
            <a:r>
              <a:rPr lang="en-US" sz="1800" baseline="-25000" dirty="0">
                <a:effectLst/>
                <a:latin typeface="+mn-lt"/>
              </a:rPr>
              <a:t>2</a:t>
            </a:r>
            <a:r>
              <a:rPr lang="en-US" sz="1800" dirty="0">
                <a:effectLst/>
                <a:latin typeface="+mn-lt"/>
              </a:rPr>
              <a:t> is a random sample of </a:t>
            </a:r>
            <a:r>
              <a:rPr lang="en-US" sz="1800" i="1" dirty="0">
                <a:effectLst/>
                <a:latin typeface="+mn-lt"/>
              </a:rPr>
              <a:t>n</a:t>
            </a:r>
            <a:r>
              <a:rPr lang="en-US" sz="1800" baseline="-25000" dirty="0">
                <a:effectLst/>
                <a:latin typeface="+mn-lt"/>
              </a:rPr>
              <a:t>2</a:t>
            </a:r>
            <a:r>
              <a:rPr lang="en-US" sz="1800" dirty="0">
                <a:effectLst/>
                <a:latin typeface="+mn-lt"/>
              </a:rPr>
              <a:t> observations from the second, then the ratios of the two-sample variances will follow the F distribution,</a:t>
            </a:r>
            <a:endParaRPr lang="en-US" sz="1800" dirty="0">
              <a:latin typeface="+mn-lt"/>
            </a:endParaRPr>
          </a:p>
        </p:txBody>
      </p:sp>
      <p:pic>
        <p:nvPicPr>
          <p:cNvPr id="8" name="Picture 7" descr="A black and white math formula&#10;&#10;Description automatically generated">
            <a:extLst>
              <a:ext uri="{FF2B5EF4-FFF2-40B4-BE49-F238E27FC236}">
                <a16:creationId xmlns:a16="http://schemas.microsoft.com/office/drawing/2014/main" id="{95037A69-651B-2154-E33B-7AE3D177D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80" y="3634471"/>
            <a:ext cx="2240725" cy="1086412"/>
          </a:xfrm>
          <a:prstGeom prst="rect">
            <a:avLst/>
          </a:prstGeom>
        </p:spPr>
      </p:pic>
      <p:pic>
        <p:nvPicPr>
          <p:cNvPr id="12" name="Picture 11" descr="A graph of a function&#10;&#10;Description automatically generated">
            <a:extLst>
              <a:ext uri="{FF2B5EF4-FFF2-40B4-BE49-F238E27FC236}">
                <a16:creationId xmlns:a16="http://schemas.microsoft.com/office/drawing/2014/main" id="{4ACA8F29-6A01-FFCE-4B30-B2C7FECA95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112" y="3365318"/>
            <a:ext cx="6148259" cy="3371147"/>
          </a:xfrm>
          <a:prstGeom prst="rect">
            <a:avLst/>
          </a:prstGeom>
        </p:spPr>
      </p:pic>
      <p:sp>
        <p:nvSpPr>
          <p:cNvPr id="15" name="TextBox 14">
            <a:extLst>
              <a:ext uri="{FF2B5EF4-FFF2-40B4-BE49-F238E27FC236}">
                <a16:creationId xmlns:a16="http://schemas.microsoft.com/office/drawing/2014/main" id="{B7B278D5-7EBF-CF43-443D-D5533D76A277}"/>
              </a:ext>
            </a:extLst>
          </p:cNvPr>
          <p:cNvSpPr txBox="1"/>
          <p:nvPr/>
        </p:nvSpPr>
        <p:spPr>
          <a:xfrm>
            <a:off x="287498" y="4635392"/>
            <a:ext cx="2236807" cy="830997"/>
          </a:xfrm>
          <a:prstGeom prst="rect">
            <a:avLst/>
          </a:prstGeom>
          <a:noFill/>
        </p:spPr>
        <p:txBody>
          <a:bodyPr wrap="square">
            <a:spAutoFit/>
          </a:bodyPr>
          <a:lstStyle/>
          <a:p>
            <a:r>
              <a:rPr lang="en-US" sz="1600" dirty="0">
                <a:effectLst/>
                <a:latin typeface="+mn-lt"/>
              </a:rPr>
              <a:t>where </a:t>
            </a:r>
            <a:r>
              <a:rPr lang="en-US" sz="1600" i="1" dirty="0">
                <a:effectLst/>
                <a:latin typeface="+mn-lt"/>
              </a:rPr>
              <a:t>S</a:t>
            </a:r>
            <a:r>
              <a:rPr lang="en-US" sz="1600" baseline="30000" dirty="0">
                <a:effectLst/>
                <a:latin typeface="+mn-lt"/>
              </a:rPr>
              <a:t>2</a:t>
            </a:r>
            <a:r>
              <a:rPr lang="en-US" sz="1600" baseline="-25000" dirty="0">
                <a:effectLst/>
                <a:latin typeface="+mn-lt"/>
              </a:rPr>
              <a:t>1</a:t>
            </a:r>
            <a:r>
              <a:rPr lang="en-US" sz="1600" dirty="0">
                <a:effectLst/>
                <a:latin typeface="+mn-lt"/>
              </a:rPr>
              <a:t> and </a:t>
            </a:r>
            <a:r>
              <a:rPr lang="en-US" sz="1600" i="1" dirty="0">
                <a:effectLst/>
                <a:latin typeface="+mn-lt"/>
              </a:rPr>
              <a:t>S</a:t>
            </a:r>
            <a:r>
              <a:rPr lang="en-US" sz="1600" baseline="30000" dirty="0">
                <a:effectLst/>
                <a:latin typeface="+mn-lt"/>
              </a:rPr>
              <a:t>2</a:t>
            </a:r>
            <a:r>
              <a:rPr lang="en-US" sz="1600" baseline="-25000" dirty="0">
                <a:effectLst/>
                <a:latin typeface="+mn-lt"/>
              </a:rPr>
              <a:t>2</a:t>
            </a:r>
            <a:r>
              <a:rPr lang="en-US" sz="1600" dirty="0">
                <a:effectLst/>
                <a:latin typeface="+mn-lt"/>
              </a:rPr>
              <a:t> are the two sample variances </a:t>
            </a:r>
            <a:endParaRPr lang="en-US" sz="1600" dirty="0">
              <a:latin typeface="+mn-lt"/>
            </a:endParaRPr>
          </a:p>
        </p:txBody>
      </p:sp>
    </p:spTree>
    <p:extLst>
      <p:ext uri="{BB962C8B-B14F-4D97-AF65-F5344CB8AC3E}">
        <p14:creationId xmlns:p14="http://schemas.microsoft.com/office/powerpoint/2010/main" val="2125172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4" name="TextBox 3">
            <a:extLst>
              <a:ext uri="{FF2B5EF4-FFF2-40B4-BE49-F238E27FC236}">
                <a16:creationId xmlns:a16="http://schemas.microsoft.com/office/drawing/2014/main" id="{44107C70-4B79-5CBE-740E-B0A22DE5E1FD}"/>
              </a:ext>
            </a:extLst>
          </p:cNvPr>
          <p:cNvSpPr txBox="1"/>
          <p:nvPr/>
        </p:nvSpPr>
        <p:spPr>
          <a:xfrm>
            <a:off x="140986" y="999433"/>
            <a:ext cx="4431014" cy="923330"/>
          </a:xfrm>
          <a:prstGeom prst="rect">
            <a:avLst/>
          </a:prstGeom>
          <a:noFill/>
        </p:spPr>
        <p:txBody>
          <a:bodyPr wrap="square">
            <a:spAutoFit/>
          </a:bodyPr>
          <a:lstStyle/>
          <a:p>
            <a:r>
              <a:rPr lang="en-US" sz="1800" b="1" dirty="0">
                <a:effectLst/>
                <a:latin typeface="+mn-lt"/>
              </a:rPr>
              <a:t>Inferences About the Differences in </a:t>
            </a:r>
            <a:endParaRPr lang="en-US" sz="1800" dirty="0">
              <a:latin typeface="+mn-lt"/>
            </a:endParaRPr>
          </a:p>
          <a:p>
            <a:r>
              <a:rPr lang="en-US" sz="1800" b="1" dirty="0">
                <a:effectLst/>
                <a:latin typeface="+mn-lt"/>
              </a:rPr>
              <a:t>Means, Randomized Designs: Hypothesis Testing</a:t>
            </a:r>
            <a:endParaRPr lang="en-US" sz="1800" dirty="0">
              <a:latin typeface="+mn-lt"/>
            </a:endParaRPr>
          </a:p>
        </p:txBody>
      </p:sp>
      <p:sp>
        <p:nvSpPr>
          <p:cNvPr id="3" name="TextBox 2">
            <a:extLst>
              <a:ext uri="{FF2B5EF4-FFF2-40B4-BE49-F238E27FC236}">
                <a16:creationId xmlns:a16="http://schemas.microsoft.com/office/drawing/2014/main" id="{DB413790-4E4F-B278-1FF6-CB878A296502}"/>
              </a:ext>
            </a:extLst>
          </p:cNvPr>
          <p:cNvSpPr txBox="1"/>
          <p:nvPr/>
        </p:nvSpPr>
        <p:spPr>
          <a:xfrm>
            <a:off x="140985" y="2228671"/>
            <a:ext cx="8713647" cy="923330"/>
          </a:xfrm>
          <a:prstGeom prst="rect">
            <a:avLst/>
          </a:prstGeom>
          <a:noFill/>
        </p:spPr>
        <p:txBody>
          <a:bodyPr wrap="square">
            <a:spAutoFit/>
          </a:bodyPr>
          <a:lstStyle/>
          <a:p>
            <a:r>
              <a:rPr lang="en-US" sz="1800" dirty="0">
                <a:latin typeface="+mn-lt"/>
              </a:rPr>
              <a:t>W</a:t>
            </a:r>
            <a:r>
              <a:rPr lang="en-US" sz="1800" dirty="0">
                <a:effectLst/>
                <a:latin typeface="+mn-lt"/>
              </a:rPr>
              <a:t>e are interested in comparing the strength of two different formulations: an unmodified mortar and a modified mortar. In general, we can think of these two formulations as two </a:t>
            </a:r>
            <a:r>
              <a:rPr lang="en-US" sz="1800" b="1" dirty="0">
                <a:effectLst/>
                <a:latin typeface="+mn-lt"/>
              </a:rPr>
              <a:t>levels of the factor </a:t>
            </a:r>
            <a:r>
              <a:rPr lang="en-US" sz="1800" dirty="0">
                <a:effectLst/>
                <a:latin typeface="+mn-lt"/>
              </a:rPr>
              <a:t>“formulations.” </a:t>
            </a:r>
            <a:endParaRPr lang="en-US" sz="1800" dirty="0">
              <a:latin typeface="+mn-lt"/>
            </a:endParaRPr>
          </a:p>
        </p:txBody>
      </p:sp>
      <p:sp>
        <p:nvSpPr>
          <p:cNvPr id="7" name="TextBox 6">
            <a:extLst>
              <a:ext uri="{FF2B5EF4-FFF2-40B4-BE49-F238E27FC236}">
                <a16:creationId xmlns:a16="http://schemas.microsoft.com/office/drawing/2014/main" id="{6495FC16-2F94-C322-8BAF-6450AD1649B3}"/>
              </a:ext>
            </a:extLst>
          </p:cNvPr>
          <p:cNvSpPr txBox="1"/>
          <p:nvPr/>
        </p:nvSpPr>
        <p:spPr>
          <a:xfrm>
            <a:off x="140985" y="3268106"/>
            <a:ext cx="8713646" cy="2308324"/>
          </a:xfrm>
          <a:prstGeom prst="rect">
            <a:avLst/>
          </a:prstGeom>
          <a:noFill/>
        </p:spPr>
        <p:txBody>
          <a:bodyPr wrap="square">
            <a:spAutoFit/>
          </a:bodyPr>
          <a:lstStyle/>
          <a:p>
            <a:r>
              <a:rPr lang="en-US" sz="1800" b="1" i="1" dirty="0">
                <a:effectLst/>
                <a:latin typeface="+mn-lt"/>
              </a:rPr>
              <a:t>A Model for the Data. </a:t>
            </a:r>
            <a:r>
              <a:rPr lang="en-US" sz="1800" dirty="0">
                <a:effectLst/>
                <a:latin typeface="+mn-lt"/>
              </a:rPr>
              <a:t>We often describe the results of an experiment with a </a:t>
            </a:r>
            <a:r>
              <a:rPr lang="en-US" sz="1800" b="1" dirty="0">
                <a:effectLst/>
                <a:latin typeface="+mn-lt"/>
              </a:rPr>
              <a:t>model</a:t>
            </a:r>
            <a:r>
              <a:rPr lang="en-US" sz="1800" dirty="0">
                <a:effectLst/>
                <a:latin typeface="+mn-lt"/>
              </a:rPr>
              <a:t>. A simple statistical model that describes the data from an experiment such as the one just described is </a:t>
            </a:r>
            <a:endParaRPr lang="en-US" sz="1800" dirty="0">
              <a:latin typeface="+mn-lt"/>
            </a:endParaRPr>
          </a:p>
          <a:p>
            <a:endParaRPr lang="en-US" sz="1800" dirty="0">
              <a:effectLst/>
              <a:latin typeface="+mn-lt"/>
            </a:endParaRPr>
          </a:p>
          <a:p>
            <a:endParaRPr lang="en-US" sz="1800" dirty="0">
              <a:latin typeface="+mn-lt"/>
            </a:endParaRPr>
          </a:p>
          <a:p>
            <a:endParaRPr lang="en-US" sz="1800" dirty="0">
              <a:effectLst/>
              <a:latin typeface="+mn-lt"/>
            </a:endParaRPr>
          </a:p>
          <a:p>
            <a:r>
              <a:rPr lang="en-US" sz="1800" dirty="0">
                <a:effectLst/>
                <a:latin typeface="+mn-lt"/>
              </a:rPr>
              <a:t>where </a:t>
            </a:r>
            <a:r>
              <a:rPr lang="en-US" sz="1800" i="1" dirty="0" err="1">
                <a:effectLst/>
                <a:latin typeface="+mn-lt"/>
              </a:rPr>
              <a:t>y</a:t>
            </a:r>
            <a:r>
              <a:rPr lang="en-US" sz="1800" i="1" baseline="-25000" dirty="0" err="1">
                <a:effectLst/>
                <a:latin typeface="+mn-lt"/>
              </a:rPr>
              <a:t>ij</a:t>
            </a:r>
            <a:r>
              <a:rPr lang="en-US" sz="1800" i="1" dirty="0">
                <a:effectLst/>
                <a:latin typeface="+mn-lt"/>
              </a:rPr>
              <a:t> </a:t>
            </a:r>
            <a:r>
              <a:rPr lang="en-US" sz="1800" dirty="0">
                <a:effectLst/>
                <a:latin typeface="+mn-lt"/>
              </a:rPr>
              <a:t>is the </a:t>
            </a:r>
            <a:r>
              <a:rPr lang="en-US" sz="1800" i="1" dirty="0" err="1">
                <a:effectLst/>
                <a:latin typeface="+mn-lt"/>
              </a:rPr>
              <a:t>j</a:t>
            </a:r>
            <a:r>
              <a:rPr lang="en-US" sz="1800" baseline="30000" dirty="0" err="1">
                <a:effectLst/>
                <a:latin typeface="+mn-lt"/>
              </a:rPr>
              <a:t>th</a:t>
            </a:r>
            <a:r>
              <a:rPr lang="en-US" sz="1800" dirty="0">
                <a:effectLst/>
                <a:latin typeface="+mn-lt"/>
              </a:rPr>
              <a:t> observation from factor level </a:t>
            </a:r>
            <a:r>
              <a:rPr lang="en-US" sz="1800" i="1" dirty="0" err="1">
                <a:effectLst/>
                <a:latin typeface="+mn-lt"/>
              </a:rPr>
              <a:t>i</a:t>
            </a:r>
            <a:r>
              <a:rPr lang="en-US" sz="1800" dirty="0">
                <a:effectLst/>
                <a:latin typeface="+mn-lt"/>
              </a:rPr>
              <a:t>, 𝜇</a:t>
            </a:r>
            <a:r>
              <a:rPr lang="en-US" sz="1800" i="1" baseline="-25000" dirty="0" err="1">
                <a:effectLst/>
                <a:latin typeface="+mn-lt"/>
              </a:rPr>
              <a:t>i</a:t>
            </a:r>
            <a:r>
              <a:rPr lang="en-US" sz="1800" i="1" dirty="0">
                <a:effectLst/>
                <a:latin typeface="+mn-lt"/>
              </a:rPr>
              <a:t> </a:t>
            </a:r>
            <a:r>
              <a:rPr lang="en-US" sz="1800" dirty="0">
                <a:effectLst/>
                <a:latin typeface="+mn-lt"/>
              </a:rPr>
              <a:t>is the mean of the response at the </a:t>
            </a:r>
            <a:r>
              <a:rPr lang="en-US" sz="1800" i="1" dirty="0" err="1">
                <a:effectLst/>
                <a:latin typeface="+mn-lt"/>
              </a:rPr>
              <a:t>i</a:t>
            </a:r>
            <a:r>
              <a:rPr lang="en-US" sz="1800" baseline="30000" dirty="0" err="1">
                <a:effectLst/>
                <a:latin typeface="+mn-lt"/>
              </a:rPr>
              <a:t>th</a:t>
            </a:r>
            <a:r>
              <a:rPr lang="en-US" sz="1800" dirty="0">
                <a:effectLst/>
                <a:latin typeface="+mn-lt"/>
              </a:rPr>
              <a:t> factor level, and 𝜖</a:t>
            </a:r>
            <a:r>
              <a:rPr lang="en-US" sz="1800" i="1" baseline="-25000" dirty="0" err="1">
                <a:effectLst/>
                <a:latin typeface="+mn-lt"/>
              </a:rPr>
              <a:t>ij</a:t>
            </a:r>
            <a:r>
              <a:rPr lang="en-US" sz="1800" i="1" dirty="0">
                <a:effectLst/>
                <a:latin typeface="+mn-lt"/>
              </a:rPr>
              <a:t> </a:t>
            </a:r>
            <a:r>
              <a:rPr lang="en-US" sz="1800" dirty="0">
                <a:effectLst/>
                <a:latin typeface="+mn-lt"/>
              </a:rPr>
              <a:t>is a normal random variable associated with the </a:t>
            </a:r>
            <a:r>
              <a:rPr lang="en-US" sz="1800" i="1" dirty="0" err="1">
                <a:effectLst/>
                <a:latin typeface="+mn-lt"/>
              </a:rPr>
              <a:t>ij</a:t>
            </a:r>
            <a:r>
              <a:rPr lang="en-US" sz="1800" baseline="30000" dirty="0" err="1">
                <a:effectLst/>
                <a:latin typeface="+mn-lt"/>
              </a:rPr>
              <a:t>th</a:t>
            </a:r>
            <a:r>
              <a:rPr lang="en-US" sz="1800" dirty="0">
                <a:effectLst/>
                <a:latin typeface="+mn-lt"/>
              </a:rPr>
              <a:t> observation. </a:t>
            </a:r>
            <a:endParaRPr lang="en-US" sz="1800" dirty="0">
              <a:latin typeface="+mn-lt"/>
            </a:endParaRPr>
          </a:p>
        </p:txBody>
      </p:sp>
      <p:pic>
        <p:nvPicPr>
          <p:cNvPr id="11" name="Picture 10" descr="A black and white math equation&#10;&#10;Description automatically generated">
            <a:extLst>
              <a:ext uri="{FF2B5EF4-FFF2-40B4-BE49-F238E27FC236}">
                <a16:creationId xmlns:a16="http://schemas.microsoft.com/office/drawing/2014/main" id="{9D0D162F-1F14-9FA1-E69D-F6FD8E41E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390" y="4050666"/>
            <a:ext cx="3150204" cy="787551"/>
          </a:xfrm>
          <a:prstGeom prst="rect">
            <a:avLst/>
          </a:prstGeom>
        </p:spPr>
      </p:pic>
      <p:sp>
        <p:nvSpPr>
          <p:cNvPr id="14" name="TextBox 13">
            <a:extLst>
              <a:ext uri="{FF2B5EF4-FFF2-40B4-BE49-F238E27FC236}">
                <a16:creationId xmlns:a16="http://schemas.microsoft.com/office/drawing/2014/main" id="{3A080356-7FC8-623F-0442-8549F6E0BCA4}"/>
              </a:ext>
            </a:extLst>
          </p:cNvPr>
          <p:cNvSpPr txBox="1"/>
          <p:nvPr/>
        </p:nvSpPr>
        <p:spPr>
          <a:xfrm>
            <a:off x="2108200" y="5854857"/>
            <a:ext cx="4572000" cy="646331"/>
          </a:xfrm>
          <a:prstGeom prst="rect">
            <a:avLst/>
          </a:prstGeom>
          <a:noFill/>
          <a:ln>
            <a:solidFill>
              <a:srgbClr val="FF0000"/>
            </a:solidFill>
          </a:ln>
        </p:spPr>
        <p:txBody>
          <a:bodyPr wrap="square">
            <a:spAutoFit/>
          </a:bodyPr>
          <a:lstStyle/>
          <a:p>
            <a:r>
              <a:rPr lang="en-US" sz="1800" dirty="0">
                <a:effectLst/>
                <a:latin typeface="+mn-lt"/>
              </a:rPr>
              <a:t>It is customary to refer to 𝜖</a:t>
            </a:r>
            <a:r>
              <a:rPr lang="en-US" sz="1800" i="1" baseline="-25000" dirty="0" err="1">
                <a:effectLst/>
                <a:latin typeface="+mn-lt"/>
              </a:rPr>
              <a:t>ij</a:t>
            </a:r>
            <a:r>
              <a:rPr lang="en-US" sz="1800" i="1" dirty="0">
                <a:effectLst/>
                <a:latin typeface="+mn-lt"/>
              </a:rPr>
              <a:t> </a:t>
            </a:r>
            <a:r>
              <a:rPr lang="en-US" sz="1800" dirty="0">
                <a:effectLst/>
                <a:latin typeface="+mn-lt"/>
              </a:rPr>
              <a:t>as the </a:t>
            </a:r>
            <a:r>
              <a:rPr lang="en-US" sz="1800" b="1" dirty="0">
                <a:effectLst/>
                <a:latin typeface="+mn-lt"/>
              </a:rPr>
              <a:t>random error </a:t>
            </a:r>
            <a:r>
              <a:rPr lang="en-US" sz="1800" dirty="0">
                <a:effectLst/>
                <a:latin typeface="+mn-lt"/>
              </a:rPr>
              <a:t>component of the model. </a:t>
            </a:r>
            <a:endParaRPr lang="en-US" sz="1800" dirty="0">
              <a:latin typeface="+mn-lt"/>
            </a:endParaRPr>
          </a:p>
        </p:txBody>
      </p:sp>
    </p:spTree>
    <p:extLst>
      <p:ext uri="{BB962C8B-B14F-4D97-AF65-F5344CB8AC3E}">
        <p14:creationId xmlns:p14="http://schemas.microsoft.com/office/powerpoint/2010/main" val="2980516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ABF00B-4F82-20A9-20F7-5A22D6EC3E5E}"/>
              </a:ext>
            </a:extLst>
          </p:cNvPr>
          <p:cNvSpPr txBox="1"/>
          <p:nvPr/>
        </p:nvSpPr>
        <p:spPr>
          <a:xfrm>
            <a:off x="417399" y="643467"/>
            <a:ext cx="8408193" cy="744836"/>
          </a:xfrm>
          <a:prstGeom prst="rect">
            <a:avLst/>
          </a:prstGeom>
        </p:spPr>
        <p:txBody>
          <a:bodyPr vert="horz" lIns="91440" tIns="45720" rIns="91440" bIns="45720" rtlCol="0" anchor="ctr">
            <a:normAutofit/>
          </a:bodyPr>
          <a:lstStyle/>
          <a:p>
            <a:pPr algn="ctr">
              <a:lnSpc>
                <a:spcPct val="90000"/>
              </a:lnSpc>
              <a:spcAft>
                <a:spcPts val="600"/>
              </a:spcAft>
            </a:pPr>
            <a:r>
              <a:rPr lang="en-US" sz="2800" kern="1200">
                <a:solidFill>
                  <a:schemeClr val="bg1"/>
                </a:solidFill>
                <a:latin typeface="+mj-lt"/>
                <a:ea typeface="+mj-ea"/>
                <a:cs typeface="+mj-cs"/>
              </a:rPr>
              <a:t>Simple Comparative Experiments: Concepts &amp; Ideas</a:t>
            </a:r>
          </a:p>
        </p:txBody>
      </p:sp>
      <p:pic>
        <p:nvPicPr>
          <p:cNvPr id="3" name="Picture 2" descr="A diagram of a curve&#10;&#10;Description automatically generated">
            <a:extLst>
              <a:ext uri="{FF2B5EF4-FFF2-40B4-BE49-F238E27FC236}">
                <a16:creationId xmlns:a16="http://schemas.microsoft.com/office/drawing/2014/main" id="{A2DA7B93-20CE-A46E-509D-3051B4088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1" y="1795059"/>
            <a:ext cx="5613400" cy="1894521"/>
          </a:xfrm>
          <a:prstGeom prst="rect">
            <a:avLst/>
          </a:prstGeom>
        </p:spPr>
      </p:pic>
      <p:sp>
        <p:nvSpPr>
          <p:cNvPr id="7" name="TextBox 6">
            <a:extLst>
              <a:ext uri="{FF2B5EF4-FFF2-40B4-BE49-F238E27FC236}">
                <a16:creationId xmlns:a16="http://schemas.microsoft.com/office/drawing/2014/main" id="{EF7E0441-7EAB-A7D9-6E8C-7A114627D3B1}"/>
              </a:ext>
            </a:extLst>
          </p:cNvPr>
          <p:cNvSpPr txBox="1"/>
          <p:nvPr/>
        </p:nvSpPr>
        <p:spPr>
          <a:xfrm>
            <a:off x="2019301" y="3689580"/>
            <a:ext cx="4572000" cy="307777"/>
          </a:xfrm>
          <a:prstGeom prst="rect">
            <a:avLst/>
          </a:prstGeom>
          <a:noFill/>
        </p:spPr>
        <p:txBody>
          <a:bodyPr wrap="square">
            <a:spAutoFit/>
          </a:bodyPr>
          <a:lstStyle/>
          <a:p>
            <a:pPr algn="ctr"/>
            <a:r>
              <a:rPr lang="en-US" sz="1400" b="1" dirty="0">
                <a:effectLst/>
                <a:latin typeface="+mn-lt"/>
              </a:rPr>
              <a:t>The sampling situation for the two-sample </a:t>
            </a:r>
            <a:r>
              <a:rPr lang="en-US" sz="1400" b="1" i="1" dirty="0">
                <a:effectLst/>
                <a:latin typeface="+mn-lt"/>
              </a:rPr>
              <a:t>t</a:t>
            </a:r>
            <a:r>
              <a:rPr lang="en-US" sz="1400" b="1" dirty="0">
                <a:effectLst/>
                <a:latin typeface="+mn-lt"/>
              </a:rPr>
              <a:t>-test </a:t>
            </a:r>
            <a:endParaRPr lang="en-US" sz="1400" dirty="0">
              <a:latin typeface="+mn-lt"/>
            </a:endParaRPr>
          </a:p>
        </p:txBody>
      </p:sp>
      <p:sp>
        <p:nvSpPr>
          <p:cNvPr id="11" name="TextBox 10">
            <a:extLst>
              <a:ext uri="{FF2B5EF4-FFF2-40B4-BE49-F238E27FC236}">
                <a16:creationId xmlns:a16="http://schemas.microsoft.com/office/drawing/2014/main" id="{89066479-FFD4-744F-7970-92C7FF73DF5D}"/>
              </a:ext>
            </a:extLst>
          </p:cNvPr>
          <p:cNvSpPr txBox="1"/>
          <p:nvPr/>
        </p:nvSpPr>
        <p:spPr>
          <a:xfrm>
            <a:off x="315799" y="4747202"/>
            <a:ext cx="4256201" cy="1200329"/>
          </a:xfrm>
          <a:prstGeom prst="rect">
            <a:avLst/>
          </a:prstGeom>
          <a:noFill/>
        </p:spPr>
        <p:txBody>
          <a:bodyPr wrap="square">
            <a:spAutoFit/>
          </a:bodyPr>
          <a:lstStyle/>
          <a:p>
            <a:r>
              <a:rPr lang="en-US" sz="1800" dirty="0">
                <a:effectLst/>
                <a:latin typeface="+mn-lt"/>
              </a:rPr>
              <a:t>A </a:t>
            </a:r>
            <a:r>
              <a:rPr lang="en-US" sz="1800" b="1" dirty="0">
                <a:effectLst/>
                <a:latin typeface="+mn-lt"/>
              </a:rPr>
              <a:t>statistical hypothesis </a:t>
            </a:r>
            <a:r>
              <a:rPr lang="en-US" sz="1800" dirty="0">
                <a:effectLst/>
                <a:latin typeface="+mn-lt"/>
              </a:rPr>
              <a:t>is a statement either about the parameters of a probability distribution or the parameters of a model. </a:t>
            </a:r>
            <a:endParaRPr lang="en-US" sz="1800" dirty="0">
              <a:latin typeface="+mn-lt"/>
            </a:endParaRPr>
          </a:p>
        </p:txBody>
      </p:sp>
      <p:pic>
        <p:nvPicPr>
          <p:cNvPr id="16" name="Picture 15" descr="A number and symbols on a white background&#10;&#10;Description automatically generated">
            <a:extLst>
              <a:ext uri="{FF2B5EF4-FFF2-40B4-BE49-F238E27FC236}">
                <a16:creationId xmlns:a16="http://schemas.microsoft.com/office/drawing/2014/main" id="{4FD25D7E-FADA-5455-545A-5D4367EB8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5774046"/>
            <a:ext cx="2264357" cy="923330"/>
          </a:xfrm>
          <a:prstGeom prst="rect">
            <a:avLst/>
          </a:prstGeom>
        </p:spPr>
      </p:pic>
      <p:sp>
        <p:nvSpPr>
          <p:cNvPr id="18" name="TextBox 17">
            <a:extLst>
              <a:ext uri="{FF2B5EF4-FFF2-40B4-BE49-F238E27FC236}">
                <a16:creationId xmlns:a16="http://schemas.microsoft.com/office/drawing/2014/main" id="{E57F37F9-E86B-11BC-CC61-EDF1A2EC8F99}"/>
              </a:ext>
            </a:extLst>
          </p:cNvPr>
          <p:cNvSpPr txBox="1"/>
          <p:nvPr/>
        </p:nvSpPr>
        <p:spPr>
          <a:xfrm>
            <a:off x="4572000" y="4747202"/>
            <a:ext cx="4572000" cy="1754326"/>
          </a:xfrm>
          <a:prstGeom prst="rect">
            <a:avLst/>
          </a:prstGeom>
          <a:noFill/>
        </p:spPr>
        <p:txBody>
          <a:bodyPr wrap="square">
            <a:spAutoFit/>
          </a:bodyPr>
          <a:lstStyle/>
          <a:p>
            <a:r>
              <a:rPr lang="en-US" sz="1800" dirty="0">
                <a:effectLst/>
                <a:latin typeface="Times"/>
              </a:rPr>
              <a:t>The statement </a:t>
            </a:r>
            <a:r>
              <a:rPr lang="en-US" sz="1800" i="1" dirty="0">
                <a:effectLst/>
                <a:latin typeface="Times"/>
              </a:rPr>
              <a:t>H</a:t>
            </a:r>
            <a:r>
              <a:rPr lang="en-US" sz="1800" baseline="-25000" dirty="0">
                <a:effectLst/>
                <a:latin typeface="Times"/>
              </a:rPr>
              <a:t>0</a:t>
            </a:r>
            <a:r>
              <a:rPr lang="en-US" sz="1800" dirty="0">
                <a:effectLst/>
                <a:latin typeface="Times"/>
              </a:rPr>
              <a:t> : </a:t>
            </a:r>
            <a:r>
              <a:rPr lang="en-US" sz="1800" dirty="0">
                <a:latin typeface="MathPiOneItalic"/>
              </a:rPr>
              <a:t>𝜇</a:t>
            </a:r>
            <a:r>
              <a:rPr lang="en-US" sz="1800" dirty="0">
                <a:effectLst/>
                <a:latin typeface="Times"/>
              </a:rPr>
              <a:t>1 </a:t>
            </a:r>
            <a:r>
              <a:rPr lang="en-US" sz="1800" dirty="0">
                <a:latin typeface="MathematicalPi"/>
              </a:rPr>
              <a:t>=</a:t>
            </a:r>
            <a:r>
              <a:rPr lang="en-US" sz="1800" dirty="0">
                <a:effectLst/>
                <a:latin typeface="MathematicalPi"/>
              </a:rPr>
              <a:t> </a:t>
            </a:r>
            <a:r>
              <a:rPr lang="en-US" sz="1800" dirty="0">
                <a:latin typeface="MathPiOneItalic"/>
              </a:rPr>
              <a:t>𝜇</a:t>
            </a:r>
            <a:r>
              <a:rPr lang="en-US" sz="1800" dirty="0">
                <a:effectLst/>
                <a:latin typeface="Times"/>
              </a:rPr>
              <a:t>2 is called the </a:t>
            </a:r>
            <a:r>
              <a:rPr lang="en-US" sz="1800" b="1" dirty="0">
                <a:effectLst/>
                <a:latin typeface="Times"/>
              </a:rPr>
              <a:t>null hypothesis </a:t>
            </a:r>
            <a:r>
              <a:rPr lang="en-US" sz="1800" dirty="0">
                <a:effectLst/>
                <a:latin typeface="Times"/>
              </a:rPr>
              <a:t>and </a:t>
            </a:r>
            <a:r>
              <a:rPr lang="en-US" sz="1800" i="1" dirty="0">
                <a:effectLst/>
                <a:latin typeface="Times"/>
              </a:rPr>
              <a:t>H</a:t>
            </a:r>
            <a:r>
              <a:rPr lang="en-US" sz="1800" baseline="-25000" dirty="0">
                <a:effectLst/>
                <a:latin typeface="Times"/>
              </a:rPr>
              <a:t>1</a:t>
            </a:r>
            <a:r>
              <a:rPr lang="en-US" sz="1800" dirty="0">
                <a:effectLst/>
                <a:latin typeface="Times"/>
              </a:rPr>
              <a:t> : </a:t>
            </a:r>
            <a:r>
              <a:rPr lang="en-US" sz="1800" dirty="0">
                <a:effectLst/>
                <a:latin typeface="MathPiOneItalic"/>
              </a:rPr>
              <a:t>𝜇</a:t>
            </a:r>
            <a:r>
              <a:rPr lang="en-US" sz="1800" dirty="0">
                <a:effectLst/>
                <a:latin typeface="Times"/>
              </a:rPr>
              <a:t>1 ≠</a:t>
            </a:r>
            <a:r>
              <a:rPr lang="en-US" sz="1800" dirty="0">
                <a:effectLst/>
                <a:latin typeface="MathematicalPi"/>
              </a:rPr>
              <a:t> </a:t>
            </a:r>
            <a:r>
              <a:rPr lang="en-US" sz="1800" dirty="0">
                <a:latin typeface="MathPiOneItalic"/>
              </a:rPr>
              <a:t>𝜇</a:t>
            </a:r>
            <a:r>
              <a:rPr lang="en-US" sz="1800" dirty="0">
                <a:effectLst/>
                <a:latin typeface="Times"/>
              </a:rPr>
              <a:t>2 is called the </a:t>
            </a:r>
            <a:r>
              <a:rPr lang="en-US" sz="1800" b="1" dirty="0">
                <a:effectLst/>
                <a:latin typeface="Times"/>
              </a:rPr>
              <a:t>alternative hypothesis</a:t>
            </a:r>
            <a:r>
              <a:rPr lang="en-US" sz="1800" dirty="0">
                <a:effectLst/>
                <a:latin typeface="Times"/>
              </a:rPr>
              <a:t>. The alternative hypothesis specified here is called a </a:t>
            </a:r>
            <a:r>
              <a:rPr lang="en-US" sz="1800" b="1" dirty="0">
                <a:effectLst/>
                <a:latin typeface="Times"/>
              </a:rPr>
              <a:t>two-sided alternative hypothesis </a:t>
            </a:r>
            <a:r>
              <a:rPr lang="en-US" sz="1800" dirty="0">
                <a:effectLst/>
                <a:latin typeface="Times"/>
              </a:rPr>
              <a:t>because it would be true if </a:t>
            </a:r>
            <a:r>
              <a:rPr lang="en-US" sz="1800" dirty="0">
                <a:latin typeface="MathPiOneItalic"/>
              </a:rPr>
              <a:t>𝞵</a:t>
            </a:r>
            <a:r>
              <a:rPr lang="en-US" sz="1800" dirty="0">
                <a:effectLst/>
                <a:latin typeface="Times"/>
              </a:rPr>
              <a:t>1 &lt;</a:t>
            </a:r>
            <a:r>
              <a:rPr lang="en-US" sz="1800" dirty="0">
                <a:latin typeface="MathPiOneItalic"/>
              </a:rPr>
              <a:t> 𝞵</a:t>
            </a:r>
            <a:r>
              <a:rPr lang="en-US" sz="1800" dirty="0">
                <a:effectLst/>
                <a:latin typeface="Times"/>
              </a:rPr>
              <a:t>2 or if </a:t>
            </a:r>
            <a:r>
              <a:rPr lang="en-US" sz="1800" dirty="0">
                <a:latin typeface="MathPiOneItalic"/>
              </a:rPr>
              <a:t>𝞵</a:t>
            </a:r>
            <a:r>
              <a:rPr lang="en-US" sz="1800" dirty="0">
                <a:effectLst/>
                <a:latin typeface="Times"/>
              </a:rPr>
              <a:t>1 &gt; </a:t>
            </a:r>
            <a:r>
              <a:rPr lang="en-US" sz="1800" dirty="0">
                <a:latin typeface="MathPiOneItalic"/>
              </a:rPr>
              <a:t>𝞵</a:t>
            </a:r>
            <a:r>
              <a:rPr lang="en-US" sz="1800" dirty="0">
                <a:effectLst/>
                <a:latin typeface="Times"/>
              </a:rPr>
              <a:t>2. </a:t>
            </a:r>
            <a:endParaRPr lang="en-US" sz="1800" dirty="0"/>
          </a:p>
        </p:txBody>
      </p:sp>
    </p:spTree>
    <p:extLst>
      <p:ext uri="{BB962C8B-B14F-4D97-AF65-F5344CB8AC3E}">
        <p14:creationId xmlns:p14="http://schemas.microsoft.com/office/powerpoint/2010/main" val="2202568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8" y="-1"/>
            <a:ext cx="91437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38B53A2-4090-CF09-1C66-816745598DAB}"/>
              </a:ext>
            </a:extLst>
          </p:cNvPr>
          <p:cNvSpPr txBox="1"/>
          <p:nvPr/>
        </p:nvSpPr>
        <p:spPr>
          <a:xfrm>
            <a:off x="603504" y="338328"/>
            <a:ext cx="3758604" cy="1773936"/>
          </a:xfrm>
          <a:prstGeom prst="rect">
            <a:avLst/>
          </a:prstGeom>
        </p:spPr>
        <p:txBody>
          <a:bodyPr vert="horz" lIns="91440" tIns="45720" rIns="91440" bIns="45720" rtlCol="0" anchor="ctr">
            <a:normAutofit/>
          </a:bodyPr>
          <a:lstStyle/>
          <a:p>
            <a:pPr>
              <a:lnSpc>
                <a:spcPct val="90000"/>
              </a:lnSpc>
              <a:spcAft>
                <a:spcPts val="600"/>
              </a:spcAft>
            </a:pPr>
            <a:r>
              <a:rPr lang="en-US" sz="3100">
                <a:solidFill>
                  <a:schemeClr val="tx2"/>
                </a:solidFill>
                <a:latin typeface="+mj-lt"/>
                <a:ea typeface="+mj-ea"/>
                <a:cs typeface="+mj-cs"/>
              </a:rPr>
              <a:t>Simple Comparative Experiments: Concepts &amp; Ideas</a:t>
            </a:r>
          </a:p>
        </p:txBody>
      </p:sp>
      <p:grpSp>
        <p:nvGrpSpPr>
          <p:cNvPr id="21" name="Group 20">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449307" y="442101"/>
            <a:ext cx="2514948" cy="1630750"/>
            <a:chOff x="-305" y="-4155"/>
            <a:chExt cx="2514948" cy="2174333"/>
          </a:xfrm>
        </p:grpSpPr>
        <p:sp>
          <p:nvSpPr>
            <p:cNvPr id="22" name="Freeform: Shape 21">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5DF0C3C9-23ED-F930-823F-3F65050B73E5}"/>
              </a:ext>
            </a:extLst>
          </p:cNvPr>
          <p:cNvSpPr txBox="1"/>
          <p:nvPr/>
        </p:nvSpPr>
        <p:spPr>
          <a:xfrm>
            <a:off x="4766730" y="338328"/>
            <a:ext cx="3771900" cy="1773936"/>
          </a:xfrm>
          <a:prstGeom prst="rect">
            <a:avLst/>
          </a:prstGeom>
        </p:spPr>
        <p:txBody>
          <a:bodyPr vert="horz" lIns="91440" tIns="45720" rIns="91440" bIns="45720" rtlCol="0" anchor="ctr">
            <a:normAutofit/>
          </a:bodyPr>
          <a:lstStyle/>
          <a:p>
            <a:pPr>
              <a:lnSpc>
                <a:spcPct val="90000"/>
              </a:lnSpc>
              <a:spcAft>
                <a:spcPts val="600"/>
              </a:spcAft>
            </a:pPr>
            <a:r>
              <a:rPr lang="en-US" sz="1600" b="1" i="1" dirty="0">
                <a:solidFill>
                  <a:schemeClr val="tx2"/>
                </a:solidFill>
                <a:effectLst/>
                <a:latin typeface="+mn-lt"/>
                <a:cs typeface="+mn-cs"/>
              </a:rPr>
              <a:t>The Two-Sample t-Test. </a:t>
            </a:r>
            <a:r>
              <a:rPr lang="en-US" sz="1600" dirty="0">
                <a:solidFill>
                  <a:schemeClr val="tx2"/>
                </a:solidFill>
                <a:effectLst/>
                <a:latin typeface="+mn-lt"/>
                <a:cs typeface="+mn-cs"/>
              </a:rPr>
              <a:t>Suppose that we could assume that the variances of tension bond strengths were identical for both mortar formulations. </a:t>
            </a:r>
            <a:endParaRPr lang="en-US" sz="1600" dirty="0">
              <a:solidFill>
                <a:schemeClr val="tx2"/>
              </a:solidFill>
              <a:latin typeface="+mn-lt"/>
              <a:cs typeface="+mn-cs"/>
            </a:endParaRPr>
          </a:p>
        </p:txBody>
      </p:sp>
      <p:pic>
        <p:nvPicPr>
          <p:cNvPr id="8" name="Picture 7" descr="A black and white math equation&#10;&#10;Description automatically generated">
            <a:extLst>
              <a:ext uri="{FF2B5EF4-FFF2-40B4-BE49-F238E27FC236}">
                <a16:creationId xmlns:a16="http://schemas.microsoft.com/office/drawing/2014/main" id="{2217A518-421B-B626-F054-2D78C1353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944" y="2351526"/>
            <a:ext cx="3037773" cy="1254732"/>
          </a:xfrm>
          <a:prstGeom prst="rect">
            <a:avLst/>
          </a:prstGeom>
        </p:spPr>
      </p:pic>
      <p:pic>
        <p:nvPicPr>
          <p:cNvPr id="12" name="Picture 11" descr="A math equation with numbers and symbols&#10;&#10;Description automatically generated">
            <a:extLst>
              <a:ext uri="{FF2B5EF4-FFF2-40B4-BE49-F238E27FC236}">
                <a16:creationId xmlns:a16="http://schemas.microsoft.com/office/drawing/2014/main" id="{F4A5F0E8-B54A-60F2-248F-3C18B1534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108" y="2351526"/>
            <a:ext cx="4399686" cy="1077473"/>
          </a:xfrm>
          <a:prstGeom prst="rect">
            <a:avLst/>
          </a:prstGeom>
        </p:spPr>
      </p:pic>
      <p:sp>
        <p:nvSpPr>
          <p:cNvPr id="26" name="TextBox 25">
            <a:extLst>
              <a:ext uri="{FF2B5EF4-FFF2-40B4-BE49-F238E27FC236}">
                <a16:creationId xmlns:a16="http://schemas.microsoft.com/office/drawing/2014/main" id="{36208F51-74E9-1406-5AD8-3C88E0719F1B}"/>
              </a:ext>
            </a:extLst>
          </p:cNvPr>
          <p:cNvSpPr txBox="1"/>
          <p:nvPr/>
        </p:nvSpPr>
        <p:spPr>
          <a:xfrm>
            <a:off x="289848" y="4355202"/>
            <a:ext cx="3672552" cy="1477328"/>
          </a:xfrm>
          <a:prstGeom prst="rect">
            <a:avLst/>
          </a:prstGeom>
          <a:noFill/>
        </p:spPr>
        <p:txBody>
          <a:bodyPr wrap="square">
            <a:spAutoFit/>
          </a:bodyPr>
          <a:lstStyle/>
          <a:p>
            <a:r>
              <a:rPr lang="en-US" sz="1800" dirty="0">
                <a:effectLst/>
                <a:latin typeface="+mn-lt"/>
              </a:rPr>
              <a:t>where </a:t>
            </a:r>
            <a:r>
              <a:rPr lang="en-US" sz="1800" i="1" dirty="0">
                <a:effectLst/>
                <a:latin typeface="+mn-lt"/>
              </a:rPr>
              <a:t>y</a:t>
            </a:r>
            <a:r>
              <a:rPr lang="en-US" sz="1800" baseline="-25000" dirty="0">
                <a:effectLst/>
                <a:latin typeface="+mn-lt"/>
              </a:rPr>
              <a:t>1</a:t>
            </a:r>
            <a:r>
              <a:rPr lang="en-US" sz="1800" dirty="0">
                <a:effectLst/>
                <a:latin typeface="+mn-lt"/>
              </a:rPr>
              <a:t> and </a:t>
            </a:r>
            <a:r>
              <a:rPr lang="en-US" sz="1800" i="1" dirty="0">
                <a:effectLst/>
                <a:latin typeface="+mn-lt"/>
              </a:rPr>
              <a:t>y</a:t>
            </a:r>
            <a:r>
              <a:rPr lang="en-US" sz="1800" baseline="-25000" dirty="0">
                <a:effectLst/>
                <a:latin typeface="+mn-lt"/>
              </a:rPr>
              <a:t>2</a:t>
            </a:r>
            <a:r>
              <a:rPr lang="en-US" sz="1800" dirty="0">
                <a:effectLst/>
                <a:latin typeface="+mn-lt"/>
              </a:rPr>
              <a:t> are the sample means, </a:t>
            </a:r>
            <a:r>
              <a:rPr lang="en-US" sz="1800" i="1" dirty="0">
                <a:effectLst/>
                <a:latin typeface="+mn-lt"/>
              </a:rPr>
              <a:t>n</a:t>
            </a:r>
            <a:r>
              <a:rPr lang="en-US" sz="1800" baseline="-25000" dirty="0">
                <a:effectLst/>
                <a:latin typeface="+mn-lt"/>
              </a:rPr>
              <a:t>1</a:t>
            </a:r>
            <a:r>
              <a:rPr lang="en-US" sz="1800" dirty="0">
                <a:effectLst/>
                <a:latin typeface="+mn-lt"/>
              </a:rPr>
              <a:t> and </a:t>
            </a:r>
            <a:r>
              <a:rPr lang="en-US" sz="1800" i="1" dirty="0">
                <a:effectLst/>
                <a:latin typeface="+mn-lt"/>
              </a:rPr>
              <a:t>n</a:t>
            </a:r>
            <a:r>
              <a:rPr lang="en-US" sz="1800" baseline="-25000" dirty="0">
                <a:effectLst/>
                <a:latin typeface="+mn-lt"/>
              </a:rPr>
              <a:t>2</a:t>
            </a:r>
            <a:r>
              <a:rPr lang="en-US" sz="1800" dirty="0">
                <a:effectLst/>
                <a:latin typeface="+mn-lt"/>
              </a:rPr>
              <a:t> are the sample sizes, </a:t>
            </a:r>
            <a:r>
              <a:rPr lang="en-US" sz="1800" i="1" dirty="0">
                <a:effectLst/>
                <a:latin typeface="+mn-lt"/>
              </a:rPr>
              <a:t>S</a:t>
            </a:r>
            <a:r>
              <a:rPr lang="en-US" sz="1800" baseline="30000" dirty="0">
                <a:effectLst/>
                <a:latin typeface="+mn-lt"/>
              </a:rPr>
              <a:t>2</a:t>
            </a:r>
            <a:r>
              <a:rPr lang="en-US" sz="1800" i="1" baseline="-25000" dirty="0">
                <a:effectLst/>
                <a:latin typeface="+mn-lt"/>
              </a:rPr>
              <a:t>p</a:t>
            </a:r>
            <a:r>
              <a:rPr lang="en-US" sz="1800" i="1" dirty="0">
                <a:effectLst/>
                <a:latin typeface="+mn-lt"/>
              </a:rPr>
              <a:t> </a:t>
            </a:r>
            <a:r>
              <a:rPr lang="en-US" sz="1800" dirty="0">
                <a:effectLst/>
                <a:latin typeface="+mn-lt"/>
              </a:rPr>
              <a:t>is an estimate of the common variance 𝞼</a:t>
            </a:r>
            <a:r>
              <a:rPr lang="en-US" sz="1800" baseline="30000" dirty="0">
                <a:effectLst/>
                <a:latin typeface="+mn-lt"/>
              </a:rPr>
              <a:t>2</a:t>
            </a:r>
            <a:r>
              <a:rPr lang="en-US" sz="1800" baseline="-25000" dirty="0">
                <a:effectLst/>
                <a:latin typeface="+mn-lt"/>
              </a:rPr>
              <a:t>1</a:t>
            </a:r>
            <a:r>
              <a:rPr lang="en-US" sz="1800" dirty="0">
                <a:effectLst/>
                <a:latin typeface="+mn-lt"/>
              </a:rPr>
              <a:t> </a:t>
            </a:r>
            <a:r>
              <a:rPr lang="en-US" sz="1800" dirty="0">
                <a:latin typeface="+mn-lt"/>
              </a:rPr>
              <a:t>=</a:t>
            </a:r>
            <a:r>
              <a:rPr lang="en-US" sz="1800" dirty="0">
                <a:effectLst/>
                <a:latin typeface="+mn-lt"/>
              </a:rPr>
              <a:t> 𝞼</a:t>
            </a:r>
            <a:r>
              <a:rPr lang="en-US" sz="1800" baseline="30000" dirty="0">
                <a:effectLst/>
                <a:latin typeface="+mn-lt"/>
              </a:rPr>
              <a:t>2</a:t>
            </a:r>
            <a:r>
              <a:rPr lang="en-US" sz="1800" baseline="-25000" dirty="0">
                <a:effectLst/>
                <a:latin typeface="+mn-lt"/>
              </a:rPr>
              <a:t>2</a:t>
            </a:r>
            <a:r>
              <a:rPr lang="en-US" sz="1800" dirty="0">
                <a:effectLst/>
                <a:latin typeface="+mn-lt"/>
              </a:rPr>
              <a:t> = 𝞼</a:t>
            </a:r>
            <a:r>
              <a:rPr lang="en-US" sz="1800" baseline="30000" dirty="0">
                <a:effectLst/>
                <a:latin typeface="+mn-lt"/>
              </a:rPr>
              <a:t>2</a:t>
            </a:r>
            <a:r>
              <a:rPr lang="en-US" sz="1800" dirty="0">
                <a:effectLst/>
                <a:latin typeface="+mn-lt"/>
              </a:rPr>
              <a:t> computed from </a:t>
            </a:r>
            <a:r>
              <a:rPr lang="en-US" sz="1800" dirty="0">
                <a:latin typeface="+mn-lt"/>
              </a:rPr>
              <a:t>E</a:t>
            </a:r>
            <a:r>
              <a:rPr lang="en-US" sz="1800" dirty="0">
                <a:effectLst/>
                <a:latin typeface="+mn-lt"/>
              </a:rPr>
              <a:t>q. 1.</a:t>
            </a:r>
            <a:endParaRPr lang="en-US" sz="1800" dirty="0">
              <a:latin typeface="+mn-lt"/>
            </a:endParaRPr>
          </a:p>
        </p:txBody>
      </p:sp>
      <p:sp>
        <p:nvSpPr>
          <p:cNvPr id="28" name="TextBox 27">
            <a:extLst>
              <a:ext uri="{FF2B5EF4-FFF2-40B4-BE49-F238E27FC236}">
                <a16:creationId xmlns:a16="http://schemas.microsoft.com/office/drawing/2014/main" id="{9FA8287F-C2E8-4EB3-90A0-1858BB8614CC}"/>
              </a:ext>
            </a:extLst>
          </p:cNvPr>
          <p:cNvSpPr txBox="1"/>
          <p:nvPr/>
        </p:nvSpPr>
        <p:spPr>
          <a:xfrm>
            <a:off x="4362108" y="4355202"/>
            <a:ext cx="4578350" cy="369332"/>
          </a:xfrm>
          <a:prstGeom prst="rect">
            <a:avLst/>
          </a:prstGeom>
          <a:noFill/>
        </p:spPr>
        <p:txBody>
          <a:bodyPr wrap="square">
            <a:spAutoFit/>
          </a:bodyPr>
          <a:lstStyle/>
          <a:p>
            <a:r>
              <a:rPr lang="en-US" sz="1800" dirty="0">
                <a:effectLst/>
                <a:latin typeface="+mn-lt"/>
              </a:rPr>
              <a:t>S</a:t>
            </a:r>
            <a:r>
              <a:rPr lang="en-US" sz="1800" baseline="30000" dirty="0">
                <a:effectLst/>
                <a:latin typeface="+mn-lt"/>
              </a:rPr>
              <a:t>2</a:t>
            </a:r>
            <a:r>
              <a:rPr lang="en-US" sz="1800" baseline="-25000" dirty="0">
                <a:effectLst/>
                <a:latin typeface="+mn-lt"/>
              </a:rPr>
              <a:t>1</a:t>
            </a:r>
            <a:r>
              <a:rPr lang="en-US" sz="1800" dirty="0">
                <a:effectLst/>
                <a:latin typeface="+mn-lt"/>
              </a:rPr>
              <a:t> </a:t>
            </a:r>
            <a:r>
              <a:rPr lang="en-US" sz="1800" i="1" dirty="0">
                <a:effectLst/>
                <a:latin typeface="+mn-lt"/>
              </a:rPr>
              <a:t>S</a:t>
            </a:r>
            <a:r>
              <a:rPr lang="en-US" sz="1800" baseline="30000" dirty="0">
                <a:effectLst/>
                <a:latin typeface="+mn-lt"/>
              </a:rPr>
              <a:t>2</a:t>
            </a:r>
            <a:r>
              <a:rPr lang="en-US" sz="1800" baseline="-25000" dirty="0">
                <a:effectLst/>
                <a:latin typeface="+mn-lt"/>
              </a:rPr>
              <a:t>2</a:t>
            </a:r>
            <a:r>
              <a:rPr lang="en-US" sz="1800" dirty="0">
                <a:effectLst/>
                <a:latin typeface="+mn-lt"/>
              </a:rPr>
              <a:t> are the two individual sample variances. </a:t>
            </a:r>
            <a:endParaRPr lang="en-US" sz="1800" dirty="0">
              <a:latin typeface="+mn-lt"/>
            </a:endParaRPr>
          </a:p>
        </p:txBody>
      </p:sp>
      <p:pic>
        <p:nvPicPr>
          <p:cNvPr id="30" name="Picture 29" descr="A square root of a mathematical problem&#10;&#10;Description automatically generated">
            <a:extLst>
              <a:ext uri="{FF2B5EF4-FFF2-40B4-BE49-F238E27FC236}">
                <a16:creationId xmlns:a16="http://schemas.microsoft.com/office/drawing/2014/main" id="{649DD6A1-D7A2-C11B-119C-397C1E6764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2" y="5114136"/>
            <a:ext cx="1807291" cy="858463"/>
          </a:xfrm>
          <a:prstGeom prst="rect">
            <a:avLst/>
          </a:prstGeom>
        </p:spPr>
      </p:pic>
      <p:sp>
        <p:nvSpPr>
          <p:cNvPr id="32" name="TextBox 31">
            <a:extLst>
              <a:ext uri="{FF2B5EF4-FFF2-40B4-BE49-F238E27FC236}">
                <a16:creationId xmlns:a16="http://schemas.microsoft.com/office/drawing/2014/main" id="{8BCA1024-5895-991B-B8B9-267E0F396F55}"/>
              </a:ext>
            </a:extLst>
          </p:cNvPr>
          <p:cNvSpPr txBox="1"/>
          <p:nvPr/>
        </p:nvSpPr>
        <p:spPr>
          <a:xfrm>
            <a:off x="4661074" y="6039035"/>
            <a:ext cx="3980417" cy="646331"/>
          </a:xfrm>
          <a:prstGeom prst="rect">
            <a:avLst/>
          </a:prstGeom>
          <a:noFill/>
        </p:spPr>
        <p:txBody>
          <a:bodyPr wrap="square">
            <a:spAutoFit/>
          </a:bodyPr>
          <a:lstStyle/>
          <a:p>
            <a:r>
              <a:rPr lang="en-US" sz="1800" dirty="0">
                <a:effectLst/>
                <a:latin typeface="+mn-lt"/>
              </a:rPr>
              <a:t>often called the </a:t>
            </a:r>
            <a:r>
              <a:rPr lang="en-US" sz="1800" b="1" dirty="0">
                <a:effectLst/>
                <a:latin typeface="+mn-lt"/>
              </a:rPr>
              <a:t>standard error </a:t>
            </a:r>
            <a:r>
              <a:rPr lang="en-US" sz="1800" dirty="0">
                <a:effectLst/>
                <a:latin typeface="+mn-lt"/>
              </a:rPr>
              <a:t>of the difference in means </a:t>
            </a:r>
            <a:endParaRPr lang="en-US" sz="1800" dirty="0">
              <a:latin typeface="+mn-lt"/>
            </a:endParaRPr>
          </a:p>
        </p:txBody>
      </p:sp>
      <p:sp>
        <p:nvSpPr>
          <p:cNvPr id="3" name="TextBox 2">
            <a:extLst>
              <a:ext uri="{FF2B5EF4-FFF2-40B4-BE49-F238E27FC236}">
                <a16:creationId xmlns:a16="http://schemas.microsoft.com/office/drawing/2014/main" id="{EDA931A7-42E1-9C01-C36E-1097BE69694A}"/>
              </a:ext>
            </a:extLst>
          </p:cNvPr>
          <p:cNvSpPr txBox="1"/>
          <p:nvPr/>
        </p:nvSpPr>
        <p:spPr>
          <a:xfrm>
            <a:off x="8279606" y="2686050"/>
            <a:ext cx="660852" cy="276999"/>
          </a:xfrm>
          <a:prstGeom prst="rect">
            <a:avLst/>
          </a:prstGeom>
          <a:noFill/>
        </p:spPr>
        <p:txBody>
          <a:bodyPr wrap="square" rtlCol="0">
            <a:spAutoFit/>
          </a:bodyPr>
          <a:lstStyle/>
          <a:p>
            <a:pPr algn="ctr"/>
            <a:r>
              <a:rPr lang="en-US" sz="1200" dirty="0">
                <a:latin typeface="+mn-lt"/>
              </a:rPr>
              <a:t>(Eq. 1)</a:t>
            </a:r>
          </a:p>
        </p:txBody>
      </p:sp>
    </p:spTree>
    <p:extLst>
      <p:ext uri="{BB962C8B-B14F-4D97-AF65-F5344CB8AC3E}">
        <p14:creationId xmlns:p14="http://schemas.microsoft.com/office/powerpoint/2010/main" val="3068294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B53A2-4090-CF09-1C66-816745598DAB}"/>
              </a:ext>
            </a:extLst>
          </p:cNvPr>
          <p:cNvSpPr txBox="1"/>
          <p:nvPr/>
        </p:nvSpPr>
        <p:spPr>
          <a:xfrm>
            <a:off x="603504" y="338328"/>
            <a:ext cx="3758604" cy="1773936"/>
          </a:xfrm>
          <a:prstGeom prst="rect">
            <a:avLst/>
          </a:prstGeom>
        </p:spPr>
        <p:txBody>
          <a:bodyPr vert="horz" lIns="91440" tIns="45720" rIns="91440" bIns="45720" rtlCol="0" anchor="ctr">
            <a:normAutofit/>
          </a:bodyPr>
          <a:lstStyle/>
          <a:p>
            <a:pPr>
              <a:lnSpc>
                <a:spcPct val="90000"/>
              </a:lnSpc>
              <a:spcAft>
                <a:spcPts val="600"/>
              </a:spcAft>
            </a:pPr>
            <a:r>
              <a:rPr lang="en-US" sz="3100" dirty="0">
                <a:solidFill>
                  <a:schemeClr val="tx2"/>
                </a:solidFill>
                <a:latin typeface="+mj-lt"/>
                <a:ea typeface="+mj-ea"/>
                <a:cs typeface="+mj-cs"/>
              </a:rPr>
              <a:t>Simple Comparative Experiments: Concepts &amp; Ideas</a:t>
            </a:r>
          </a:p>
        </p:txBody>
      </p:sp>
      <p:sp>
        <p:nvSpPr>
          <p:cNvPr id="5" name="TextBox 4">
            <a:extLst>
              <a:ext uri="{FF2B5EF4-FFF2-40B4-BE49-F238E27FC236}">
                <a16:creationId xmlns:a16="http://schemas.microsoft.com/office/drawing/2014/main" id="{5DF0C3C9-23ED-F930-823F-3F65050B73E5}"/>
              </a:ext>
            </a:extLst>
          </p:cNvPr>
          <p:cNvSpPr txBox="1"/>
          <p:nvPr/>
        </p:nvSpPr>
        <p:spPr>
          <a:xfrm>
            <a:off x="590208" y="2112264"/>
            <a:ext cx="3600792" cy="385572"/>
          </a:xfrm>
          <a:prstGeom prst="rect">
            <a:avLst/>
          </a:prstGeom>
        </p:spPr>
        <p:txBody>
          <a:bodyPr vert="horz" lIns="91440" tIns="45720" rIns="91440" bIns="45720" rtlCol="0" anchor="ctr">
            <a:noAutofit/>
          </a:bodyPr>
          <a:lstStyle/>
          <a:p>
            <a:pPr>
              <a:lnSpc>
                <a:spcPct val="90000"/>
              </a:lnSpc>
              <a:spcAft>
                <a:spcPts val="600"/>
              </a:spcAft>
            </a:pPr>
            <a:r>
              <a:rPr lang="en-US" sz="1800" b="1" i="1" dirty="0">
                <a:solidFill>
                  <a:schemeClr val="tx2"/>
                </a:solidFill>
                <a:effectLst/>
                <a:latin typeface="+mn-lt"/>
                <a:cs typeface="+mn-cs"/>
              </a:rPr>
              <a:t>The Two-Sample t-Test. Procedure</a:t>
            </a:r>
            <a:endParaRPr lang="en-US" sz="1800" dirty="0">
              <a:solidFill>
                <a:schemeClr val="tx2"/>
              </a:solidFill>
              <a:latin typeface="+mn-lt"/>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BA7CD9-A45D-0824-232D-A8F971ECC213}"/>
                  </a:ext>
                </a:extLst>
              </p:cNvPr>
              <p:cNvSpPr txBox="1"/>
              <p:nvPr/>
            </p:nvSpPr>
            <p:spPr>
              <a:xfrm>
                <a:off x="590208" y="2651473"/>
                <a:ext cx="8210892" cy="3139321"/>
              </a:xfrm>
              <a:prstGeom prst="rect">
                <a:avLst/>
              </a:prstGeom>
              <a:noFill/>
            </p:spPr>
            <p:txBody>
              <a:bodyPr wrap="square">
                <a:spAutoFit/>
              </a:bodyPr>
              <a:lstStyle/>
              <a:p>
                <a:r>
                  <a:rPr lang="en-US" sz="1800" dirty="0">
                    <a:effectLst/>
                    <a:latin typeface="+mn-lt"/>
                  </a:rPr>
                  <a:t>To determine whether to reject </a:t>
                </a:r>
                <a:r>
                  <a:rPr lang="en-US" sz="1800" i="1" dirty="0">
                    <a:effectLst/>
                    <a:latin typeface="+mn-lt"/>
                  </a:rPr>
                  <a:t>H</a:t>
                </a:r>
                <a:r>
                  <a:rPr lang="en-US" sz="1800" baseline="-25000" dirty="0">
                    <a:effectLst/>
                    <a:latin typeface="+mn-lt"/>
                  </a:rPr>
                  <a:t>0</a:t>
                </a:r>
                <a:r>
                  <a:rPr lang="en-US" sz="1800" dirty="0">
                    <a:effectLst/>
                    <a:latin typeface="+mn-lt"/>
                  </a:rPr>
                  <a:t> :𝞵</a:t>
                </a:r>
                <a:r>
                  <a:rPr lang="en-US" sz="1800" baseline="-25000" dirty="0">
                    <a:effectLst/>
                    <a:latin typeface="+mn-lt"/>
                  </a:rPr>
                  <a:t>1</a:t>
                </a:r>
                <a:r>
                  <a:rPr lang="en-US" sz="1800" dirty="0">
                    <a:effectLst/>
                    <a:latin typeface="+mn-lt"/>
                  </a:rPr>
                  <a:t> </a:t>
                </a:r>
                <a:r>
                  <a:rPr lang="en-US" sz="1800" dirty="0">
                    <a:latin typeface="+mn-lt"/>
                  </a:rPr>
                  <a:t>=</a:t>
                </a:r>
                <a:r>
                  <a:rPr lang="en-US" sz="1800" dirty="0">
                    <a:effectLst/>
                    <a:latin typeface="+mn-lt"/>
                  </a:rPr>
                  <a:t> 𝞵</a:t>
                </a:r>
                <a:r>
                  <a:rPr lang="en-US" sz="1800" baseline="-25000" dirty="0">
                    <a:effectLst/>
                    <a:latin typeface="+mn-lt"/>
                  </a:rPr>
                  <a:t>2</a:t>
                </a:r>
                <a:r>
                  <a:rPr lang="en-US" sz="1800" dirty="0">
                    <a:effectLst/>
                    <a:latin typeface="+mn-lt"/>
                  </a:rPr>
                  <a:t>,</a:t>
                </a:r>
              </a:p>
              <a:p>
                <a:endParaRPr lang="en-US" sz="1800" dirty="0">
                  <a:latin typeface="+mn-lt"/>
                </a:endParaRPr>
              </a:p>
              <a:p>
                <a:r>
                  <a:rPr lang="en-US" sz="1800" dirty="0">
                    <a:effectLst/>
                    <a:latin typeface="+mn-lt"/>
                  </a:rPr>
                  <a:t>1) </a:t>
                </a:r>
                <a:r>
                  <a:rPr lang="en-US" sz="1800" dirty="0">
                    <a:latin typeface="+mn-lt"/>
                  </a:rPr>
                  <a:t>W</a:t>
                </a:r>
                <a:r>
                  <a:rPr lang="en-US" sz="1800" dirty="0">
                    <a:effectLst/>
                    <a:latin typeface="+mn-lt"/>
                  </a:rPr>
                  <a:t>e would compare </a:t>
                </a:r>
                <a:r>
                  <a:rPr lang="en-US" sz="1800" i="1" dirty="0">
                    <a:effectLst/>
                    <a:latin typeface="+mn-lt"/>
                  </a:rPr>
                  <a:t>t</a:t>
                </a:r>
                <a:r>
                  <a:rPr lang="en-US" sz="1800" baseline="-25000" dirty="0">
                    <a:effectLst/>
                    <a:latin typeface="+mn-lt"/>
                  </a:rPr>
                  <a:t>0</a:t>
                </a:r>
                <a:r>
                  <a:rPr lang="en-US" sz="1800" dirty="0">
                    <a:effectLst/>
                    <a:latin typeface="+mn-lt"/>
                  </a:rPr>
                  <a:t> to the </a:t>
                </a:r>
                <a:r>
                  <a:rPr lang="en-US" sz="1800" b="1" i="1" dirty="0">
                    <a:effectLst/>
                    <a:latin typeface="+mn-lt"/>
                  </a:rPr>
                  <a:t>t distribution </a:t>
                </a:r>
                <a:r>
                  <a:rPr lang="en-US" sz="1800" dirty="0">
                    <a:effectLst/>
                    <a:latin typeface="+mn-lt"/>
                  </a:rPr>
                  <a:t>with </a:t>
                </a:r>
                <a:r>
                  <a:rPr lang="en-US" sz="1800" i="1" dirty="0">
                    <a:effectLst/>
                    <a:latin typeface="+mn-lt"/>
                  </a:rPr>
                  <a:t>n</a:t>
                </a:r>
                <a:r>
                  <a:rPr lang="en-US" sz="1800" baseline="-25000" dirty="0">
                    <a:effectLst/>
                    <a:latin typeface="+mn-lt"/>
                  </a:rPr>
                  <a:t>1</a:t>
                </a:r>
                <a:r>
                  <a:rPr lang="en-US" sz="1800" dirty="0">
                    <a:effectLst/>
                    <a:latin typeface="+mn-lt"/>
                  </a:rPr>
                  <a:t> + </a:t>
                </a:r>
                <a:r>
                  <a:rPr lang="en-US" sz="1800" i="1" dirty="0">
                    <a:effectLst/>
                    <a:latin typeface="+mn-lt"/>
                  </a:rPr>
                  <a:t>n</a:t>
                </a:r>
                <a:r>
                  <a:rPr lang="en-US" sz="1800" baseline="-25000" dirty="0">
                    <a:effectLst/>
                    <a:latin typeface="+mn-lt"/>
                  </a:rPr>
                  <a:t>2</a:t>
                </a:r>
                <a:r>
                  <a:rPr lang="en-US" sz="1800" dirty="0">
                    <a:effectLst/>
                    <a:latin typeface="+mn-lt"/>
                  </a:rPr>
                  <a:t> - 2 degrees of freedom.</a:t>
                </a:r>
              </a:p>
              <a:p>
                <a:endParaRPr lang="en-US" sz="1800" dirty="0">
                  <a:latin typeface="+mn-lt"/>
                </a:endParaRPr>
              </a:p>
              <a:p>
                <a:r>
                  <a:rPr lang="en-US" sz="1800" dirty="0">
                    <a:effectLst/>
                    <a:latin typeface="+mn-lt"/>
                  </a:rPr>
                  <a:t>2)  If </a:t>
                </a:r>
                <a14:m>
                  <m:oMath xmlns:m="http://schemas.openxmlformats.org/officeDocument/2006/math">
                    <m:r>
                      <a:rPr lang="en-US" sz="1800" i="1" dirty="0">
                        <a:latin typeface="Cambria Math" panose="02040503050406030204" pitchFamily="18" charset="0"/>
                      </a:rPr>
                      <m:t>|</m:t>
                    </m:r>
                    <m:r>
                      <a:rPr lang="en-US" sz="1800" i="1" dirty="0" smtClean="0">
                        <a:effectLst/>
                        <a:latin typeface="Cambria Math" panose="02040503050406030204" pitchFamily="18" charset="0"/>
                      </a:rPr>
                      <m:t>𝑡</m:t>
                    </m:r>
                    <m:r>
                      <a:rPr lang="en-US" sz="1800" i="1" baseline="-25000" dirty="0" smtClean="0">
                        <a:effectLst/>
                        <a:latin typeface="Cambria Math" panose="02040503050406030204" pitchFamily="18" charset="0"/>
                      </a:rPr>
                      <m:t>0</m:t>
                    </m:r>
                    <m:r>
                      <a:rPr lang="en-US" sz="1800" b="0" i="1" dirty="0" smtClean="0">
                        <a:effectLst/>
                        <a:latin typeface="Cambria Math" panose="02040503050406030204" pitchFamily="18" charset="0"/>
                      </a:rPr>
                      <m:t>|</m:t>
                    </m:r>
                    <m:r>
                      <a:rPr lang="en-US" sz="1800" i="1" dirty="0" smtClean="0">
                        <a:effectLst/>
                        <a:latin typeface="Cambria Math" panose="02040503050406030204" pitchFamily="18" charset="0"/>
                      </a:rPr>
                      <m:t> </m:t>
                    </m:r>
                  </m:oMath>
                </a14:m>
                <a:r>
                  <a:rPr lang="en-US" sz="1800" dirty="0">
                    <a:effectLst/>
                    <a:latin typeface="+mn-lt"/>
                  </a:rPr>
                  <a:t>&gt;  </a:t>
                </a:r>
                <a:r>
                  <a:rPr lang="en-US" sz="1800" i="1" dirty="0">
                    <a:effectLst/>
                    <a:latin typeface="+mn-lt"/>
                  </a:rPr>
                  <a:t>t</a:t>
                </a:r>
                <a:r>
                  <a:rPr lang="en-US" sz="1800" baseline="-25000" dirty="0">
                    <a:effectLst/>
                    <a:latin typeface="+mn-lt"/>
                  </a:rPr>
                  <a:t>(𝞪/2,</a:t>
                </a:r>
                <a:r>
                  <a:rPr lang="en-US" sz="1800" i="1" baseline="-25000" dirty="0">
                    <a:effectLst/>
                    <a:latin typeface="+mn-lt"/>
                  </a:rPr>
                  <a:t>n</a:t>
                </a:r>
                <a:r>
                  <a:rPr lang="en-US" sz="1800" baseline="-25000" dirty="0">
                    <a:effectLst/>
                    <a:latin typeface="+mn-lt"/>
                  </a:rPr>
                  <a:t>1+</a:t>
                </a:r>
                <a:r>
                  <a:rPr lang="en-US" sz="1800" i="1" baseline="-25000" dirty="0">
                    <a:effectLst/>
                    <a:latin typeface="+mn-lt"/>
                  </a:rPr>
                  <a:t>n</a:t>
                </a:r>
                <a:r>
                  <a:rPr lang="en-US" sz="1800" baseline="-25000" dirty="0">
                    <a:effectLst/>
                    <a:latin typeface="+mn-lt"/>
                  </a:rPr>
                  <a:t>2-2)</a:t>
                </a:r>
                <a:r>
                  <a:rPr lang="en-US" sz="1800" dirty="0">
                    <a:effectLst/>
                    <a:latin typeface="+mn-lt"/>
                  </a:rPr>
                  <a:t>, where </a:t>
                </a:r>
                <a:r>
                  <a:rPr lang="en-US" sz="1800" i="1" dirty="0">
                    <a:effectLst/>
                    <a:latin typeface="+mn-lt"/>
                  </a:rPr>
                  <a:t>t</a:t>
                </a:r>
                <a:r>
                  <a:rPr lang="en-US" sz="1800" baseline="-25000" dirty="0">
                    <a:effectLst/>
                    <a:latin typeface="+mn-lt"/>
                  </a:rPr>
                  <a:t>(𝞪/2, </a:t>
                </a:r>
                <a:r>
                  <a:rPr lang="en-US" sz="1800" i="1" baseline="-25000" dirty="0">
                    <a:effectLst/>
                    <a:latin typeface="+mn-lt"/>
                  </a:rPr>
                  <a:t>n</a:t>
                </a:r>
                <a:r>
                  <a:rPr lang="en-US" sz="1800" baseline="-25000" dirty="0">
                    <a:effectLst/>
                    <a:latin typeface="+mn-lt"/>
                  </a:rPr>
                  <a:t>1</a:t>
                </a:r>
                <a:r>
                  <a:rPr lang="en-US" sz="1800" baseline="-25000" dirty="0">
                    <a:latin typeface="+mn-lt"/>
                  </a:rPr>
                  <a:t>+</a:t>
                </a:r>
                <a:r>
                  <a:rPr lang="en-US" sz="1800" i="1" baseline="-25000" dirty="0">
                    <a:effectLst/>
                    <a:latin typeface="+mn-lt"/>
                  </a:rPr>
                  <a:t>n</a:t>
                </a:r>
                <a:r>
                  <a:rPr lang="en-US" sz="1800" baseline="-25000" dirty="0">
                    <a:effectLst/>
                    <a:latin typeface="+mn-lt"/>
                  </a:rPr>
                  <a:t>2-2) </a:t>
                </a:r>
                <a:r>
                  <a:rPr lang="en-US" sz="1800" dirty="0">
                    <a:effectLst/>
                    <a:latin typeface="+mn-lt"/>
                  </a:rPr>
                  <a:t>is the upper 𝞪/2 percentage point of the </a:t>
                </a:r>
                <a:r>
                  <a:rPr lang="en-US" sz="1800" i="1" dirty="0">
                    <a:effectLst/>
                    <a:latin typeface="+mn-lt"/>
                  </a:rPr>
                  <a:t>t </a:t>
                </a:r>
                <a:r>
                  <a:rPr lang="en-US" sz="1800" dirty="0">
                    <a:effectLst/>
                    <a:latin typeface="+mn-lt"/>
                  </a:rPr>
                  <a:t>distribution with </a:t>
                </a:r>
                <a:r>
                  <a:rPr lang="en-US" sz="1800" i="1" dirty="0">
                    <a:effectLst/>
                    <a:latin typeface="+mn-lt"/>
                  </a:rPr>
                  <a:t>n</a:t>
                </a:r>
                <a:r>
                  <a:rPr lang="en-US" sz="1800" baseline="-25000" dirty="0">
                    <a:effectLst/>
                    <a:latin typeface="+mn-lt"/>
                  </a:rPr>
                  <a:t>1</a:t>
                </a:r>
                <a:r>
                  <a:rPr lang="en-US" sz="1800" dirty="0">
                    <a:effectLst/>
                    <a:latin typeface="+mn-lt"/>
                  </a:rPr>
                  <a:t> + </a:t>
                </a:r>
                <a:r>
                  <a:rPr lang="en-US" sz="1800" i="1" dirty="0">
                    <a:effectLst/>
                    <a:latin typeface="+mn-lt"/>
                  </a:rPr>
                  <a:t>n</a:t>
                </a:r>
                <a:r>
                  <a:rPr lang="en-US" sz="1800" baseline="-25000" dirty="0">
                    <a:effectLst/>
                    <a:latin typeface="+mn-lt"/>
                  </a:rPr>
                  <a:t>2</a:t>
                </a:r>
                <a:r>
                  <a:rPr lang="en-US" sz="1800" dirty="0">
                    <a:effectLst/>
                    <a:latin typeface="+mn-lt"/>
                  </a:rPr>
                  <a:t> - 2 degrees of freedom, we would </a:t>
                </a:r>
                <a:r>
                  <a:rPr lang="en-US" sz="1800" i="1" dirty="0">
                    <a:effectLst/>
                    <a:latin typeface="+mn-lt"/>
                  </a:rPr>
                  <a:t>reject H</a:t>
                </a:r>
                <a:r>
                  <a:rPr lang="en-US" sz="1800" baseline="-25000" dirty="0">
                    <a:effectLst/>
                    <a:latin typeface="+mn-lt"/>
                  </a:rPr>
                  <a:t>0</a:t>
                </a:r>
              </a:p>
              <a:p>
                <a:endParaRPr lang="en-US" sz="1800" dirty="0">
                  <a:latin typeface="+mn-lt"/>
                </a:endParaRPr>
              </a:p>
              <a:p>
                <a:r>
                  <a:rPr lang="en-US" sz="1800" dirty="0">
                    <a:effectLst/>
                    <a:latin typeface="+mn-lt"/>
                  </a:rPr>
                  <a:t>3) Conclude that the mean strengths of the two formulations of Portland cement mortar differ.</a:t>
                </a:r>
              </a:p>
              <a:p>
                <a:endParaRPr lang="en-US" sz="1800" dirty="0">
                  <a:latin typeface="+mn-lt"/>
                </a:endParaRPr>
              </a:p>
              <a:p>
                <a:r>
                  <a:rPr lang="en-US" sz="1800" dirty="0">
                    <a:effectLst/>
                    <a:latin typeface="+mn-lt"/>
                  </a:rPr>
                  <a:t>4) This test procedure is usually called the </a:t>
                </a:r>
                <a:r>
                  <a:rPr lang="en-US" sz="1800" b="1" dirty="0">
                    <a:effectLst/>
                    <a:latin typeface="+mn-lt"/>
                  </a:rPr>
                  <a:t>two-sample </a:t>
                </a:r>
                <a:r>
                  <a:rPr lang="en-US" sz="1800" b="1" i="1" dirty="0">
                    <a:effectLst/>
                    <a:latin typeface="+mn-lt"/>
                  </a:rPr>
                  <a:t>t</a:t>
                </a:r>
                <a:r>
                  <a:rPr lang="en-US" sz="1800" dirty="0">
                    <a:effectLst/>
                    <a:latin typeface="+mn-lt"/>
                  </a:rPr>
                  <a:t>-</a:t>
                </a:r>
                <a:r>
                  <a:rPr lang="en-US" sz="1800" b="1" dirty="0">
                    <a:effectLst/>
                    <a:latin typeface="+mn-lt"/>
                  </a:rPr>
                  <a:t>test</a:t>
                </a:r>
                <a:r>
                  <a:rPr lang="en-US" sz="1800" dirty="0">
                    <a:effectLst/>
                    <a:latin typeface="+mn-lt"/>
                  </a:rPr>
                  <a:t>. </a:t>
                </a:r>
                <a:endParaRPr lang="en-US" sz="1800" dirty="0">
                  <a:latin typeface="+mn-lt"/>
                </a:endParaRPr>
              </a:p>
            </p:txBody>
          </p:sp>
        </mc:Choice>
        <mc:Fallback xmlns="">
          <p:sp>
            <p:nvSpPr>
              <p:cNvPr id="4" name="TextBox 3">
                <a:extLst>
                  <a:ext uri="{FF2B5EF4-FFF2-40B4-BE49-F238E27FC236}">
                    <a16:creationId xmlns:a16="http://schemas.microsoft.com/office/drawing/2014/main" id="{DFBA7CD9-A45D-0824-232D-A8F971ECC213}"/>
                  </a:ext>
                </a:extLst>
              </p:cNvPr>
              <p:cNvSpPr txBox="1">
                <a:spLocks noRot="1" noChangeAspect="1" noMove="1" noResize="1" noEditPoints="1" noAdjustHandles="1" noChangeArrowheads="1" noChangeShapeType="1" noTextEdit="1"/>
              </p:cNvSpPr>
              <p:nvPr/>
            </p:nvSpPr>
            <p:spPr>
              <a:xfrm>
                <a:off x="590208" y="2651473"/>
                <a:ext cx="8210892" cy="3139321"/>
              </a:xfrm>
              <a:prstGeom prst="rect">
                <a:avLst/>
              </a:prstGeom>
              <a:blipFill>
                <a:blip r:embed="rId3"/>
                <a:stretch>
                  <a:fillRect l="-617" t="-803" b="-200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DF2180E-81E9-45EF-AD6B-33CD3B036D24}"/>
              </a:ext>
            </a:extLst>
          </p:cNvPr>
          <p:cNvSpPr txBox="1"/>
          <p:nvPr/>
        </p:nvSpPr>
        <p:spPr>
          <a:xfrm>
            <a:off x="1901654" y="6055743"/>
            <a:ext cx="5588000" cy="369332"/>
          </a:xfrm>
          <a:prstGeom prst="rect">
            <a:avLst/>
          </a:prstGeom>
          <a:noFill/>
          <a:ln>
            <a:solidFill>
              <a:srgbClr val="FF0000"/>
            </a:solidFill>
          </a:ln>
        </p:spPr>
        <p:txBody>
          <a:bodyPr wrap="square">
            <a:spAutoFit/>
          </a:bodyPr>
          <a:lstStyle/>
          <a:p>
            <a:r>
              <a:rPr lang="en-US" sz="1800" dirty="0">
                <a:effectLst/>
                <a:latin typeface="+mn-lt"/>
              </a:rPr>
              <a:t>Sometimes 𝞪 is called the </a:t>
            </a:r>
            <a:r>
              <a:rPr lang="en-US" sz="1800" b="1" dirty="0">
                <a:effectLst/>
                <a:latin typeface="+mn-lt"/>
              </a:rPr>
              <a:t>significance level </a:t>
            </a:r>
            <a:r>
              <a:rPr lang="en-US" sz="1800" dirty="0">
                <a:effectLst/>
                <a:latin typeface="+mn-lt"/>
              </a:rPr>
              <a:t>of the test. </a:t>
            </a:r>
            <a:endParaRPr lang="en-US" sz="1800" dirty="0">
              <a:latin typeface="+mn-lt"/>
            </a:endParaRPr>
          </a:p>
        </p:txBody>
      </p:sp>
    </p:spTree>
    <p:extLst>
      <p:ext uri="{BB962C8B-B14F-4D97-AF65-F5344CB8AC3E}">
        <p14:creationId xmlns:p14="http://schemas.microsoft.com/office/powerpoint/2010/main" val="3229485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able of numbers with a black text&#10;&#10;Description automatically generated">
            <a:extLst>
              <a:ext uri="{FF2B5EF4-FFF2-40B4-BE49-F238E27FC236}">
                <a16:creationId xmlns:a16="http://schemas.microsoft.com/office/drawing/2014/main" id="{6E1A8A56-6FF2-F338-16DF-8D7E1F889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92677"/>
            <a:ext cx="5662716" cy="612185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C3A022F-A46E-7F28-B601-3986A85B0ADD}"/>
              </a:ext>
            </a:extLst>
          </p:cNvPr>
          <p:cNvSpPr/>
          <p:nvPr/>
        </p:nvSpPr>
        <p:spPr>
          <a:xfrm>
            <a:off x="3667063" y="3221832"/>
            <a:ext cx="619187" cy="2857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488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94EE76-E0DC-45F0-61E8-DAB736D22FEF}"/>
              </a:ext>
            </a:extLst>
          </p:cNvPr>
          <p:cNvSpPr txBox="1"/>
          <p:nvPr/>
        </p:nvSpPr>
        <p:spPr>
          <a:xfrm>
            <a:off x="524785" y="353160"/>
            <a:ext cx="5318475" cy="898581"/>
          </a:xfrm>
          <a:prstGeom prst="rect">
            <a:avLst/>
          </a:prstGeom>
        </p:spPr>
        <p:txBody>
          <a:bodyPr vert="horz" lIns="91440" tIns="45720" rIns="91440" bIns="45720" rtlCol="0" anchor="ctr">
            <a:normAutofit/>
          </a:bodyPr>
          <a:lstStyle/>
          <a:p>
            <a:pPr>
              <a:lnSpc>
                <a:spcPct val="90000"/>
              </a:lnSpc>
              <a:spcAft>
                <a:spcPts val="600"/>
              </a:spcAft>
            </a:pPr>
            <a:r>
              <a:rPr lang="en-US" sz="2700">
                <a:solidFill>
                  <a:srgbClr val="FFFFFF"/>
                </a:solidFill>
                <a:latin typeface="+mj-lt"/>
                <a:ea typeface="+mj-ea"/>
                <a:cs typeface="+mj-cs"/>
              </a:rPr>
              <a:t>Simple Comparative Experiments: Concepts &amp; Ideas</a:t>
            </a:r>
          </a:p>
        </p:txBody>
      </p:sp>
      <p:pic>
        <p:nvPicPr>
          <p:cNvPr id="4" name="Picture 3" descr="A table with numbers and symbols&#10;&#10;Description automatically generated">
            <a:extLst>
              <a:ext uri="{FF2B5EF4-FFF2-40B4-BE49-F238E27FC236}">
                <a16:creationId xmlns:a16="http://schemas.microsoft.com/office/drawing/2014/main" id="{31BBBDBB-9179-B18A-4CDC-F26FA3949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79" y="2115182"/>
            <a:ext cx="3848316" cy="1539325"/>
          </a:xfrm>
          <a:prstGeom prst="rect">
            <a:avLst/>
          </a:prstGeom>
        </p:spPr>
      </p:pic>
      <p:pic>
        <p:nvPicPr>
          <p:cNvPr id="6" name="Picture 5" descr="A diagram of a normal distribution&#10;&#10;Description automatically generated">
            <a:extLst>
              <a:ext uri="{FF2B5EF4-FFF2-40B4-BE49-F238E27FC236}">
                <a16:creationId xmlns:a16="http://schemas.microsoft.com/office/drawing/2014/main" id="{DD67731D-2108-7C6F-A7EC-DD3F4B577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639" y="2427207"/>
            <a:ext cx="3848316" cy="2155056"/>
          </a:xfrm>
          <a:prstGeom prst="rect">
            <a:avLst/>
          </a:prstGeom>
        </p:spPr>
      </p:pic>
      <p:pic>
        <p:nvPicPr>
          <p:cNvPr id="8" name="Picture 7" descr="A number and symbols on a white background&#10;&#10;Description automatically generated">
            <a:extLst>
              <a:ext uri="{FF2B5EF4-FFF2-40B4-BE49-F238E27FC236}">
                <a16:creationId xmlns:a16="http://schemas.microsoft.com/office/drawing/2014/main" id="{39C662AC-ADD7-6A93-F608-483C48032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9932" y="1766637"/>
            <a:ext cx="1717139" cy="761373"/>
          </a:xfrm>
          <a:prstGeom prst="rect">
            <a:avLst/>
          </a:prstGeom>
        </p:spPr>
      </p:pic>
      <p:pic>
        <p:nvPicPr>
          <p:cNvPr id="12" name="Picture 11" descr="A math equations with numbers&#10;&#10;Description automatically generated">
            <a:extLst>
              <a:ext uri="{FF2B5EF4-FFF2-40B4-BE49-F238E27FC236}">
                <a16:creationId xmlns:a16="http://schemas.microsoft.com/office/drawing/2014/main" id="{F93A39CF-0F61-8888-5988-8AF9DCF9CF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79" y="3795872"/>
            <a:ext cx="2997200" cy="1257300"/>
          </a:xfrm>
          <a:prstGeom prst="rect">
            <a:avLst/>
          </a:prstGeom>
        </p:spPr>
      </p:pic>
      <p:pic>
        <p:nvPicPr>
          <p:cNvPr id="14" name="Picture 13" descr="A mathematical equation with numbers and symbols&#10;&#10;Description automatically generated">
            <a:extLst>
              <a:ext uri="{FF2B5EF4-FFF2-40B4-BE49-F238E27FC236}">
                <a16:creationId xmlns:a16="http://schemas.microsoft.com/office/drawing/2014/main" id="{2BF5461F-6533-3259-5D0A-DD014FE351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679" y="5351449"/>
            <a:ext cx="3454400" cy="1295400"/>
          </a:xfrm>
          <a:prstGeom prst="rect">
            <a:avLst/>
          </a:prstGeom>
        </p:spPr>
      </p:pic>
      <p:sp>
        <p:nvSpPr>
          <p:cNvPr id="17" name="TextBox 16">
            <a:extLst>
              <a:ext uri="{FF2B5EF4-FFF2-40B4-BE49-F238E27FC236}">
                <a16:creationId xmlns:a16="http://schemas.microsoft.com/office/drawing/2014/main" id="{31D52C85-F607-1284-C811-553477E285D8}"/>
              </a:ext>
            </a:extLst>
          </p:cNvPr>
          <p:cNvSpPr txBox="1"/>
          <p:nvPr/>
        </p:nvSpPr>
        <p:spPr>
          <a:xfrm>
            <a:off x="4136358" y="5297394"/>
            <a:ext cx="4780963" cy="1200329"/>
          </a:xfrm>
          <a:prstGeom prst="rect">
            <a:avLst/>
          </a:prstGeom>
          <a:noFill/>
        </p:spPr>
        <p:txBody>
          <a:bodyPr wrap="square">
            <a:spAutoFit/>
          </a:bodyPr>
          <a:lstStyle/>
          <a:p>
            <a:r>
              <a:rPr lang="en-US" sz="1800" i="1" dirty="0">
                <a:effectLst/>
                <a:latin typeface="+mn-lt"/>
              </a:rPr>
              <a:t>Hence, with n</a:t>
            </a:r>
            <a:r>
              <a:rPr lang="en-US" sz="1800" baseline="-25000" dirty="0">
                <a:effectLst/>
                <a:latin typeface="+mn-lt"/>
              </a:rPr>
              <a:t>1</a:t>
            </a:r>
            <a:r>
              <a:rPr lang="en-US" sz="1800" dirty="0">
                <a:effectLst/>
                <a:latin typeface="+mn-lt"/>
              </a:rPr>
              <a:t> + </a:t>
            </a:r>
            <a:r>
              <a:rPr lang="en-US" sz="1800" i="1" dirty="0">
                <a:effectLst/>
                <a:latin typeface="+mn-lt"/>
              </a:rPr>
              <a:t>n</a:t>
            </a:r>
            <a:r>
              <a:rPr lang="en-US" sz="1800" baseline="-25000" dirty="0">
                <a:effectLst/>
                <a:latin typeface="+mn-lt"/>
              </a:rPr>
              <a:t>2</a:t>
            </a:r>
            <a:r>
              <a:rPr lang="en-US" sz="1800" dirty="0">
                <a:effectLst/>
                <a:latin typeface="+mn-lt"/>
              </a:rPr>
              <a:t> </a:t>
            </a:r>
            <a:r>
              <a:rPr lang="en-US" sz="1800" dirty="0">
                <a:latin typeface="+mn-lt"/>
              </a:rPr>
              <a:t>- </a:t>
            </a:r>
            <a:r>
              <a:rPr lang="en-US" sz="1800" dirty="0">
                <a:effectLst/>
                <a:latin typeface="+mn-lt"/>
              </a:rPr>
              <a:t>2 = 18, and if we choose </a:t>
            </a:r>
            <a:r>
              <a:rPr lang="en-US" sz="1800" dirty="0">
                <a:latin typeface="+mn-lt"/>
              </a:rPr>
              <a:t>𝞪 = </a:t>
            </a:r>
            <a:r>
              <a:rPr lang="en-US" sz="1800" dirty="0">
                <a:effectLst/>
                <a:latin typeface="+mn-lt"/>
              </a:rPr>
              <a:t>0.05, then we would reject </a:t>
            </a:r>
            <a:r>
              <a:rPr lang="en-US" sz="1800" i="1" dirty="0">
                <a:effectLst/>
                <a:latin typeface="+mn-lt"/>
              </a:rPr>
              <a:t>H</a:t>
            </a:r>
            <a:r>
              <a:rPr lang="en-US" sz="1800" baseline="-25000" dirty="0">
                <a:effectLst/>
                <a:latin typeface="+mn-lt"/>
              </a:rPr>
              <a:t>0</a:t>
            </a:r>
            <a:r>
              <a:rPr lang="en-US" sz="1800" dirty="0">
                <a:effectLst/>
                <a:latin typeface="+mn-lt"/>
              </a:rPr>
              <a:t> : 𝞵1 = 𝞵2 if the numerical value of the test statistic </a:t>
            </a:r>
            <a:r>
              <a:rPr lang="en-US" sz="1800" i="1" dirty="0">
                <a:effectLst/>
                <a:latin typeface="+mn-lt"/>
              </a:rPr>
              <a:t>t</a:t>
            </a:r>
            <a:r>
              <a:rPr lang="en-US" sz="1800" baseline="-25000" dirty="0">
                <a:effectLst/>
                <a:latin typeface="+mn-lt"/>
              </a:rPr>
              <a:t>0</a:t>
            </a:r>
            <a:r>
              <a:rPr lang="en-US" sz="1800" dirty="0">
                <a:effectLst/>
                <a:latin typeface="+mn-lt"/>
              </a:rPr>
              <a:t> &gt; </a:t>
            </a:r>
            <a:r>
              <a:rPr lang="en-US" sz="1800" i="1" dirty="0">
                <a:effectLst/>
                <a:latin typeface="+mn-lt"/>
              </a:rPr>
              <a:t>t</a:t>
            </a:r>
            <a:r>
              <a:rPr lang="en-US" sz="1800" baseline="-25000" dirty="0">
                <a:effectLst/>
                <a:latin typeface="+mn-lt"/>
              </a:rPr>
              <a:t>0.025,18</a:t>
            </a:r>
            <a:r>
              <a:rPr lang="en-US" sz="1800" dirty="0">
                <a:effectLst/>
                <a:latin typeface="+mn-lt"/>
              </a:rPr>
              <a:t> = 2.101, or if </a:t>
            </a:r>
            <a:r>
              <a:rPr lang="en-US" sz="1800" i="1" dirty="0">
                <a:effectLst/>
                <a:latin typeface="+mn-lt"/>
              </a:rPr>
              <a:t>t</a:t>
            </a:r>
            <a:r>
              <a:rPr lang="en-US" sz="1800" baseline="-25000" dirty="0">
                <a:effectLst/>
                <a:latin typeface="+mn-lt"/>
              </a:rPr>
              <a:t>0</a:t>
            </a:r>
            <a:r>
              <a:rPr lang="en-US" sz="1800" dirty="0">
                <a:effectLst/>
                <a:latin typeface="+mn-lt"/>
              </a:rPr>
              <a:t> &lt; </a:t>
            </a:r>
            <a:r>
              <a:rPr lang="en-US" sz="1800" dirty="0">
                <a:latin typeface="+mn-lt"/>
              </a:rPr>
              <a:t>-</a:t>
            </a:r>
            <a:r>
              <a:rPr lang="en-US" sz="1800" i="1" dirty="0">
                <a:effectLst/>
                <a:latin typeface="+mn-lt"/>
              </a:rPr>
              <a:t>t</a:t>
            </a:r>
            <a:r>
              <a:rPr lang="en-US" sz="1800" baseline="-25000" dirty="0">
                <a:effectLst/>
                <a:latin typeface="+mn-lt"/>
              </a:rPr>
              <a:t>0.025,18</a:t>
            </a:r>
            <a:r>
              <a:rPr lang="en-US" sz="1800" dirty="0">
                <a:effectLst/>
                <a:latin typeface="+mn-lt"/>
              </a:rPr>
              <a:t>  = -2.101. </a:t>
            </a:r>
            <a:endParaRPr lang="en-US" sz="1800" dirty="0">
              <a:latin typeface="+mn-lt"/>
            </a:endParaRPr>
          </a:p>
        </p:txBody>
      </p:sp>
      <p:sp>
        <p:nvSpPr>
          <p:cNvPr id="19" name="Rounded Rectangle 18">
            <a:extLst>
              <a:ext uri="{FF2B5EF4-FFF2-40B4-BE49-F238E27FC236}">
                <a16:creationId xmlns:a16="http://schemas.microsoft.com/office/drawing/2014/main" id="{EACCC00D-D890-A415-3087-3B4FA805B096}"/>
              </a:ext>
            </a:extLst>
          </p:cNvPr>
          <p:cNvSpPr/>
          <p:nvPr/>
        </p:nvSpPr>
        <p:spPr>
          <a:xfrm>
            <a:off x="1473200" y="6146800"/>
            <a:ext cx="762000" cy="37632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3106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Content Placeholder 2">
            <a:extLst>
              <a:ext uri="{FF2B5EF4-FFF2-40B4-BE49-F238E27FC236}">
                <a16:creationId xmlns:a16="http://schemas.microsoft.com/office/drawing/2014/main" id="{D1E2F21C-C313-5F11-C5E0-3C9D6BEAE0EF}"/>
              </a:ext>
            </a:extLst>
          </p:cNvPr>
          <p:cNvSpPr>
            <a:spLocks noGrp="1" noChangeArrowheads="1"/>
          </p:cNvSpPr>
          <p:nvPr>
            <p:ph idx="1"/>
          </p:nvPr>
        </p:nvSpPr>
        <p:spPr>
          <a:xfrm>
            <a:off x="457200" y="1066800"/>
            <a:ext cx="8229600" cy="5232400"/>
          </a:xfrm>
        </p:spPr>
        <p:txBody>
          <a:bodyPr>
            <a:noAutofit/>
          </a:bodyPr>
          <a:lstStyle/>
          <a:p>
            <a:pPr marL="0" indent="0">
              <a:buClrTx/>
              <a:buSzPct val="100000"/>
              <a:buNone/>
            </a:pPr>
            <a:r>
              <a:rPr lang="en-US" altLang="en-US" sz="1800" u="sng" dirty="0"/>
              <a:t>Key Concepts and Ideas</a:t>
            </a:r>
          </a:p>
          <a:p>
            <a:pPr marL="0" indent="0">
              <a:buClrTx/>
              <a:buSzPct val="100000"/>
              <a:buNone/>
            </a:pPr>
            <a:endParaRPr lang="en-US" altLang="en-US" sz="1800" dirty="0"/>
          </a:p>
          <a:p>
            <a:pPr marL="0" indent="0">
              <a:buClrTx/>
              <a:buSzPct val="100000"/>
              <a:buNone/>
            </a:pPr>
            <a:r>
              <a:rPr lang="en-US" altLang="en-US" sz="1800" dirty="0"/>
              <a:t>1) Treatment</a:t>
            </a:r>
          </a:p>
          <a:p>
            <a:pPr marL="0" indent="0">
              <a:buClrTx/>
              <a:buSzPct val="100000"/>
              <a:buNone/>
            </a:pPr>
            <a:r>
              <a:rPr lang="en-US" altLang="en-US" sz="1800" dirty="0"/>
              <a:t>2) Factor level</a:t>
            </a:r>
          </a:p>
          <a:p>
            <a:pPr marL="0" indent="0">
              <a:buClrTx/>
              <a:buSzPct val="100000"/>
              <a:buNone/>
            </a:pPr>
            <a:r>
              <a:rPr lang="en-US" altLang="en-US" sz="1800" dirty="0"/>
              <a:t>3) Statistical hypothesis testing</a:t>
            </a:r>
          </a:p>
          <a:p>
            <a:pPr marL="0" indent="0">
              <a:buClrTx/>
              <a:buSzPct val="100000"/>
              <a:buNone/>
            </a:pPr>
            <a:r>
              <a:rPr lang="en-US" altLang="en-US" sz="1800" dirty="0"/>
              <a:t>4) Confidence interval</a:t>
            </a:r>
          </a:p>
          <a:p>
            <a:pPr marL="0" indent="0">
              <a:buClrTx/>
              <a:buSzPct val="100000"/>
              <a:buNone/>
            </a:pPr>
            <a:r>
              <a:rPr lang="en-US" altLang="en-US" sz="1800" dirty="0"/>
              <a:t>5) P– value</a:t>
            </a:r>
          </a:p>
          <a:p>
            <a:pPr marL="0" indent="0">
              <a:buClrTx/>
              <a:buSzPct val="100000"/>
              <a:buNone/>
            </a:pPr>
            <a:r>
              <a:rPr lang="en-US" altLang="en-US" sz="1800" dirty="0"/>
              <a:t>6) Normal distribution</a:t>
            </a:r>
          </a:p>
          <a:p>
            <a:pPr marL="0" indent="0">
              <a:buClrTx/>
              <a:buSzPct val="100000"/>
              <a:buNone/>
            </a:pPr>
            <a:r>
              <a:rPr lang="en-US" altLang="en-US" sz="1800" dirty="0"/>
              <a:t>7) Chi-square distribution</a:t>
            </a:r>
          </a:p>
          <a:p>
            <a:pPr marL="0" indent="0">
              <a:buClrTx/>
              <a:buSzPct val="100000"/>
              <a:buNone/>
            </a:pPr>
            <a:r>
              <a:rPr lang="en-US" altLang="en-US" sz="1800" dirty="0"/>
              <a:t>8) t-distribution</a:t>
            </a:r>
          </a:p>
          <a:p>
            <a:pPr marL="0" indent="0">
              <a:buClrTx/>
              <a:buSzPct val="100000"/>
              <a:buNone/>
            </a:pPr>
            <a:r>
              <a:rPr lang="en-US" altLang="en-US" sz="1800" dirty="0"/>
              <a:t>9) F-distribution</a:t>
            </a:r>
          </a:p>
          <a:p>
            <a:pPr marL="0" indent="0">
              <a:buClrTx/>
              <a:buSzPct val="100000"/>
              <a:buNone/>
            </a:pPr>
            <a:r>
              <a:rPr lang="en-US" altLang="en-US" sz="1800" dirty="0"/>
              <a:t>10) Randomized experiments</a:t>
            </a:r>
          </a:p>
          <a:p>
            <a:pPr marL="0" indent="0">
              <a:buClrTx/>
              <a:buSzPct val="100000"/>
              <a:buNone/>
            </a:pPr>
            <a:r>
              <a:rPr lang="en-US" altLang="en-US" sz="1800" dirty="0"/>
              <a:t>11) Statistical model</a:t>
            </a:r>
          </a:p>
        </p:txBody>
      </p:sp>
      <p:sp>
        <p:nvSpPr>
          <p:cNvPr id="3" name="TextBox 2">
            <a:extLst>
              <a:ext uri="{FF2B5EF4-FFF2-40B4-BE49-F238E27FC236}">
                <a16:creationId xmlns:a16="http://schemas.microsoft.com/office/drawing/2014/main" id="{7A14AB17-F5BF-D53B-7790-4643EE3BCA25}"/>
              </a:ext>
            </a:extLst>
          </p:cNvPr>
          <p:cNvSpPr txBox="1"/>
          <p:nvPr/>
        </p:nvSpPr>
        <p:spPr>
          <a:xfrm>
            <a:off x="254001" y="445499"/>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94EE76-E0DC-45F0-61E8-DAB736D22FEF}"/>
              </a:ext>
            </a:extLst>
          </p:cNvPr>
          <p:cNvSpPr txBox="1"/>
          <p:nvPr/>
        </p:nvSpPr>
        <p:spPr>
          <a:xfrm>
            <a:off x="524785" y="5490971"/>
            <a:ext cx="5221554" cy="1159200"/>
          </a:xfrm>
          <a:prstGeom prst="rect">
            <a:avLst/>
          </a:prstGeom>
        </p:spPr>
        <p:txBody>
          <a:bodyPr vert="horz" lIns="91440" tIns="45720" rIns="91440" bIns="45720" rtlCol="0" anchor="ctr">
            <a:normAutofit/>
          </a:bodyPr>
          <a:lstStyle/>
          <a:p>
            <a:pPr>
              <a:lnSpc>
                <a:spcPct val="90000"/>
              </a:lnSpc>
              <a:spcAft>
                <a:spcPts val="600"/>
              </a:spcAft>
            </a:pPr>
            <a:r>
              <a:rPr lang="en-US" sz="3000" kern="1200">
                <a:solidFill>
                  <a:srgbClr val="FFFFFF"/>
                </a:solidFill>
                <a:latin typeface="+mj-lt"/>
                <a:ea typeface="+mj-ea"/>
                <a:cs typeface="+mj-cs"/>
              </a:rPr>
              <a:t>Simple Comparative Experiments: Concepts &amp; Ideas</a:t>
            </a:r>
          </a:p>
        </p:txBody>
      </p:sp>
      <p:sp>
        <p:nvSpPr>
          <p:cNvPr id="5" name="TextBox 4">
            <a:extLst>
              <a:ext uri="{FF2B5EF4-FFF2-40B4-BE49-F238E27FC236}">
                <a16:creationId xmlns:a16="http://schemas.microsoft.com/office/drawing/2014/main" id="{28728A89-4B55-85C3-9D2E-9A570A5C6DA1}"/>
              </a:ext>
            </a:extLst>
          </p:cNvPr>
          <p:cNvSpPr txBox="1"/>
          <p:nvPr/>
        </p:nvSpPr>
        <p:spPr>
          <a:xfrm>
            <a:off x="252668" y="1320929"/>
            <a:ext cx="8638673" cy="3416320"/>
          </a:xfrm>
          <a:prstGeom prst="rect">
            <a:avLst/>
          </a:prstGeom>
          <a:noFill/>
        </p:spPr>
        <p:txBody>
          <a:bodyPr wrap="square" anchor="ctr">
            <a:spAutoFit/>
          </a:bodyPr>
          <a:lstStyle/>
          <a:p>
            <a:pPr marL="285750" indent="-285750">
              <a:buFont typeface="Arial" panose="020B0604020202020204" pitchFamily="34" charset="0"/>
              <a:buChar char="•"/>
            </a:pPr>
            <a:r>
              <a:rPr lang="en-US" sz="1800" dirty="0">
                <a:effectLst/>
                <a:latin typeface="+mn-lt"/>
              </a:rPr>
              <a:t>Because </a:t>
            </a:r>
            <a:r>
              <a:rPr lang="en-US" sz="1800" i="1" dirty="0">
                <a:effectLst/>
                <a:latin typeface="+mn-lt"/>
              </a:rPr>
              <a:t>t</a:t>
            </a:r>
            <a:r>
              <a:rPr lang="en-US" sz="1800" baseline="-25000" dirty="0">
                <a:effectLst/>
                <a:latin typeface="+mn-lt"/>
              </a:rPr>
              <a:t>0</a:t>
            </a:r>
            <a:r>
              <a:rPr lang="en-US" sz="1800" dirty="0">
                <a:effectLst/>
                <a:latin typeface="+mn-lt"/>
              </a:rPr>
              <a:t> = -2.20  less than</a:t>
            </a:r>
            <a:r>
              <a:rPr lang="en-US" sz="1800" dirty="0">
                <a:latin typeface="+mn-lt"/>
              </a:rPr>
              <a:t>,</a:t>
            </a:r>
            <a:r>
              <a:rPr lang="en-US" sz="1800" dirty="0">
                <a:effectLst/>
                <a:latin typeface="+mn-lt"/>
              </a:rPr>
              <a:t> </a:t>
            </a:r>
            <a:r>
              <a:rPr lang="en-US" sz="1800" dirty="0">
                <a:latin typeface="+mn-lt"/>
              </a:rPr>
              <a:t>-</a:t>
            </a:r>
            <a:r>
              <a:rPr lang="en-US" sz="1800" i="1" dirty="0">
                <a:effectLst/>
                <a:latin typeface="+mn-lt"/>
              </a:rPr>
              <a:t>t</a:t>
            </a:r>
            <a:r>
              <a:rPr lang="en-US" sz="1800" baseline="-25000" dirty="0">
                <a:effectLst/>
                <a:latin typeface="+mn-lt"/>
              </a:rPr>
              <a:t>0.025,18</a:t>
            </a:r>
            <a:r>
              <a:rPr lang="en-US" sz="1800" dirty="0">
                <a:effectLst/>
                <a:latin typeface="+mn-lt"/>
              </a:rPr>
              <a:t> </a:t>
            </a:r>
            <a:r>
              <a:rPr lang="en-US" sz="1800" dirty="0">
                <a:latin typeface="+mn-lt"/>
              </a:rPr>
              <a:t>=</a:t>
            </a:r>
            <a:r>
              <a:rPr lang="en-US" sz="1800" dirty="0">
                <a:effectLst/>
                <a:latin typeface="+mn-lt"/>
              </a:rPr>
              <a:t> </a:t>
            </a:r>
            <a:r>
              <a:rPr lang="en-US" sz="1800" dirty="0">
                <a:latin typeface="+mn-lt"/>
              </a:rPr>
              <a:t>-</a:t>
            </a:r>
            <a:r>
              <a:rPr lang="en-US" sz="1800" dirty="0">
                <a:effectLst/>
                <a:latin typeface="+mn-lt"/>
              </a:rPr>
              <a:t>2.101, we would reject </a:t>
            </a:r>
            <a:r>
              <a:rPr lang="en-US" sz="1800" i="1" dirty="0">
                <a:effectLst/>
                <a:latin typeface="+mn-lt"/>
              </a:rPr>
              <a:t>H</a:t>
            </a:r>
            <a:r>
              <a:rPr lang="en-US" sz="1800" baseline="-25000" dirty="0">
                <a:effectLst/>
                <a:latin typeface="+mn-lt"/>
              </a:rPr>
              <a:t>0</a:t>
            </a:r>
            <a:r>
              <a:rPr lang="en-US" sz="1800" dirty="0">
                <a:effectLst/>
                <a:latin typeface="+mn-lt"/>
              </a:rPr>
              <a:t> and conclude that the mean tension bond strengths of the two formulations of Portland cement mortar are different. This is a potentially important engineering finding.</a:t>
            </a:r>
          </a:p>
          <a:p>
            <a:endParaRPr lang="en-US" sz="1800" dirty="0">
              <a:latin typeface="+mn-lt"/>
            </a:endParaRPr>
          </a:p>
          <a:p>
            <a:pPr marL="285750" indent="-285750">
              <a:buFont typeface="Arial" panose="020B0604020202020204" pitchFamily="34" charset="0"/>
              <a:buChar char="•"/>
            </a:pPr>
            <a:r>
              <a:rPr lang="en-US" sz="1800" dirty="0">
                <a:effectLst/>
                <a:latin typeface="+mn-lt"/>
              </a:rPr>
              <a:t>The change in mortar formulation had the desired effect of reducing the cure time, but there is evidence that the change also affected the tension bond strength.</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dirty="0">
                <a:effectLst/>
                <a:latin typeface="+mn-lt"/>
              </a:rPr>
              <a:t>One can conclude that the modified formulation reduces the bond strength</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dirty="0">
                <a:effectLst/>
                <a:latin typeface="+mn-lt"/>
              </a:rPr>
              <a:t>If the reduction in mean bond strength is of practical importance (or has engineering significance in addition to statistical significance) then more development work and further experimentation will likely be required. </a:t>
            </a:r>
            <a:endParaRPr lang="en-US" sz="1800" dirty="0">
              <a:latin typeface="+mn-lt"/>
            </a:endParaRPr>
          </a:p>
        </p:txBody>
      </p:sp>
      <p:sp>
        <p:nvSpPr>
          <p:cNvPr id="8" name="TextBox 7">
            <a:extLst>
              <a:ext uri="{FF2B5EF4-FFF2-40B4-BE49-F238E27FC236}">
                <a16:creationId xmlns:a16="http://schemas.microsoft.com/office/drawing/2014/main" id="{05603650-FB72-4E80-1CD1-7484B081DA0D}"/>
              </a:ext>
            </a:extLst>
          </p:cNvPr>
          <p:cNvSpPr txBox="1"/>
          <p:nvPr/>
        </p:nvSpPr>
        <p:spPr>
          <a:xfrm>
            <a:off x="252668" y="840928"/>
            <a:ext cx="3600792" cy="385572"/>
          </a:xfrm>
          <a:prstGeom prst="rect">
            <a:avLst/>
          </a:prstGeom>
        </p:spPr>
        <p:txBody>
          <a:bodyPr vert="horz" lIns="91440" tIns="45720" rIns="91440" bIns="45720" rtlCol="0" anchor="ctr">
            <a:noAutofit/>
          </a:bodyPr>
          <a:lstStyle/>
          <a:p>
            <a:pPr>
              <a:lnSpc>
                <a:spcPct val="90000"/>
              </a:lnSpc>
              <a:spcAft>
                <a:spcPts val="600"/>
              </a:spcAft>
            </a:pPr>
            <a:r>
              <a:rPr lang="en-US" sz="1800" b="1" i="1" dirty="0">
                <a:solidFill>
                  <a:schemeClr val="tx2"/>
                </a:solidFill>
                <a:effectLst/>
                <a:latin typeface="+mn-lt"/>
                <a:cs typeface="+mn-cs"/>
              </a:rPr>
              <a:t>Recap:</a:t>
            </a:r>
            <a:endParaRPr lang="en-US" sz="1800" dirty="0">
              <a:solidFill>
                <a:schemeClr val="tx2"/>
              </a:solidFill>
              <a:latin typeface="+mn-lt"/>
              <a:cs typeface="+mn-cs"/>
            </a:endParaRPr>
          </a:p>
        </p:txBody>
      </p:sp>
      <p:sp>
        <p:nvSpPr>
          <p:cNvPr id="11" name="TextBox 10">
            <a:extLst>
              <a:ext uri="{FF2B5EF4-FFF2-40B4-BE49-F238E27FC236}">
                <a16:creationId xmlns:a16="http://schemas.microsoft.com/office/drawing/2014/main" id="{3EA699B6-3227-1B3A-A9AF-2C931307E925}"/>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Tree>
    <p:extLst>
      <p:ext uri="{BB962C8B-B14F-4D97-AF65-F5344CB8AC3E}">
        <p14:creationId xmlns:p14="http://schemas.microsoft.com/office/powerpoint/2010/main" val="4021291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123355" y="236917"/>
            <a:ext cx="8764670" cy="581824"/>
          </a:xfrm>
        </p:spPr>
        <p:txBody>
          <a:bodyPr/>
          <a:lstStyle/>
          <a:p>
            <a:pPr algn="ctr"/>
            <a:r>
              <a:rPr lang="en-US" sz="3200" b="1" dirty="0">
                <a:latin typeface="Calibri" panose="020F0502020204030204" pitchFamily="34" charset="0"/>
                <a:cs typeface="Calibri" panose="020F0502020204030204" pitchFamily="34" charset="0"/>
              </a:rPr>
              <a:t>Questions?</a:t>
            </a:r>
            <a:endParaRPr lang="en-US" sz="3200" dirty="0">
              <a:latin typeface="Calibri" panose="020F0502020204030204" pitchFamily="34" charset="0"/>
              <a:cs typeface="Calibri" panose="020F0502020204030204" pitchFamily="34" charset="0"/>
            </a:endParaRPr>
          </a:p>
        </p:txBody>
      </p:sp>
      <p:pic>
        <p:nvPicPr>
          <p:cNvPr id="3" name="Picture 2" descr="A computer network with many colored lines&#10;&#10;Description automatically generated with medium confidence">
            <a:extLst>
              <a:ext uri="{FF2B5EF4-FFF2-40B4-BE49-F238E27FC236}">
                <a16:creationId xmlns:a16="http://schemas.microsoft.com/office/drawing/2014/main" id="{401AF25B-CE86-88BE-4CE5-A53EBAA24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 y="946075"/>
            <a:ext cx="9025434" cy="4965850"/>
          </a:xfrm>
          <a:prstGeom prst="rect">
            <a:avLst/>
          </a:prstGeom>
        </p:spPr>
      </p:pic>
    </p:spTree>
    <p:extLst>
      <p:ext uri="{BB962C8B-B14F-4D97-AF65-F5344CB8AC3E}">
        <p14:creationId xmlns:p14="http://schemas.microsoft.com/office/powerpoint/2010/main" val="552142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7E37FB-1E68-7462-58E9-E4F854E0C951}"/>
              </a:ext>
            </a:extLst>
          </p:cNvPr>
          <p:cNvSpPr txBox="1"/>
          <p:nvPr/>
        </p:nvSpPr>
        <p:spPr>
          <a:xfrm>
            <a:off x="254001" y="1147374"/>
            <a:ext cx="1117599" cy="369332"/>
          </a:xfrm>
          <a:prstGeom prst="rect">
            <a:avLst/>
          </a:prstGeom>
          <a:noFill/>
        </p:spPr>
        <p:txBody>
          <a:bodyPr wrap="square">
            <a:spAutoFit/>
          </a:bodyPr>
          <a:lstStyle/>
          <a:p>
            <a:r>
              <a:rPr lang="en-US" sz="1800" dirty="0">
                <a:effectLst/>
                <a:latin typeface="Calibri" panose="020F0502020204030204" pitchFamily="34" charset="0"/>
                <a:cs typeface="Calibri" panose="020F0502020204030204" pitchFamily="34" charset="0"/>
              </a:rPr>
              <a:t>Example:</a:t>
            </a:r>
            <a:endParaRPr lang="en-US" sz="18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7ABF00B-4F82-20A9-20F7-5A22D6EC3E5E}"/>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pic>
        <p:nvPicPr>
          <p:cNvPr id="3" name="Picture 2" descr="A table with numbers and equations&#10;&#10;Description automatically generated">
            <a:extLst>
              <a:ext uri="{FF2B5EF4-FFF2-40B4-BE49-F238E27FC236}">
                <a16:creationId xmlns:a16="http://schemas.microsoft.com/office/drawing/2014/main" id="{3482310E-3ACC-12F8-5ABA-0022C5CB2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1" y="1713877"/>
            <a:ext cx="5345719" cy="4435647"/>
          </a:xfrm>
          <a:prstGeom prst="rect">
            <a:avLst/>
          </a:prstGeom>
        </p:spPr>
      </p:pic>
      <p:sp>
        <p:nvSpPr>
          <p:cNvPr id="5" name="TextBox 4">
            <a:extLst>
              <a:ext uri="{FF2B5EF4-FFF2-40B4-BE49-F238E27FC236}">
                <a16:creationId xmlns:a16="http://schemas.microsoft.com/office/drawing/2014/main" id="{49201C72-03AD-BB07-8282-C513B56D6430}"/>
              </a:ext>
            </a:extLst>
          </p:cNvPr>
          <p:cNvSpPr txBox="1"/>
          <p:nvPr/>
        </p:nvSpPr>
        <p:spPr>
          <a:xfrm>
            <a:off x="3738282" y="1713877"/>
            <a:ext cx="4572000" cy="2893100"/>
          </a:xfrm>
          <a:prstGeom prst="rect">
            <a:avLst/>
          </a:prstGeom>
          <a:noFill/>
        </p:spPr>
        <p:txBody>
          <a:bodyPr wrap="square">
            <a:spAutoFit/>
          </a:bodyPr>
          <a:lstStyle/>
          <a:p>
            <a:r>
              <a:rPr lang="en-US" sz="1400" b="0" i="0" dirty="0">
                <a:solidFill>
                  <a:srgbClr val="1A1A1A"/>
                </a:solidFill>
                <a:effectLst/>
                <a:highlight>
                  <a:srgbClr val="FFFFFF"/>
                </a:highlight>
                <a:latin typeface="+mn-lt"/>
              </a:rPr>
              <a:t>If this example were to be considered for a casino, the casino would use the expected value to set the cost for a player to play the game. With an expected value of $3.50 for the die game, setting a value to play below $3.50 would create a loss as the game operates over time. Setting the value above $3.50 would result in a profit over time. A casino patron who knows the expected value would determine whether or not to play the new game based on the cost to play. A patron would be less likely to play this new game as the cost to play increases beyond the expected value of $3.50. Simply put, a player would be more likely to try this game if the cost to play were $4 than if the cost to play were $5.</a:t>
            </a:r>
            <a:endParaRPr lang="en-US" sz="1400" dirty="0">
              <a:latin typeface="+mn-lt"/>
            </a:endParaRPr>
          </a:p>
        </p:txBody>
      </p:sp>
    </p:spTree>
    <p:extLst>
      <p:ext uri="{BB962C8B-B14F-4D97-AF65-F5344CB8AC3E}">
        <p14:creationId xmlns:p14="http://schemas.microsoft.com/office/powerpoint/2010/main" val="563541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89D53C-C5B5-451A-1B38-38756B78332B}"/>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pic>
        <p:nvPicPr>
          <p:cNvPr id="6" name="Picture 5" descr="A screenshot of a math problem&#10;&#10;Description automatically generated">
            <a:extLst>
              <a:ext uri="{FF2B5EF4-FFF2-40B4-BE49-F238E27FC236}">
                <a16:creationId xmlns:a16="http://schemas.microsoft.com/office/drawing/2014/main" id="{FBB8514D-76B0-033B-9209-E16F966E2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63" y="1157402"/>
            <a:ext cx="6849336" cy="5619273"/>
          </a:xfrm>
          <a:prstGeom prst="rect">
            <a:avLst/>
          </a:prstGeom>
        </p:spPr>
      </p:pic>
      <p:sp>
        <p:nvSpPr>
          <p:cNvPr id="7" name="TextBox 6">
            <a:extLst>
              <a:ext uri="{FF2B5EF4-FFF2-40B4-BE49-F238E27FC236}">
                <a16:creationId xmlns:a16="http://schemas.microsoft.com/office/drawing/2014/main" id="{D64C00F9-44AD-C8AC-6371-1BE7B0536039}"/>
              </a:ext>
            </a:extLst>
          </p:cNvPr>
          <p:cNvSpPr txBox="1"/>
          <p:nvPr/>
        </p:nvSpPr>
        <p:spPr>
          <a:xfrm>
            <a:off x="140987" y="734737"/>
            <a:ext cx="1117599" cy="369332"/>
          </a:xfrm>
          <a:prstGeom prst="rect">
            <a:avLst/>
          </a:prstGeom>
          <a:noFill/>
        </p:spPr>
        <p:txBody>
          <a:bodyPr wrap="square">
            <a:spAutoFit/>
          </a:bodyPr>
          <a:lstStyle/>
          <a:p>
            <a:r>
              <a:rPr lang="en-US" sz="1800" dirty="0">
                <a:effectLst/>
                <a:latin typeface="Calibri" panose="020F0502020204030204" pitchFamily="34" charset="0"/>
                <a:cs typeface="Calibri" panose="020F0502020204030204" pitchFamily="34" charset="0"/>
              </a:rPr>
              <a:t>Example:</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288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B7F74C-41D8-C6ED-81D8-3FA43FC78914}"/>
              </a:ext>
            </a:extLst>
          </p:cNvPr>
          <p:cNvSpPr txBox="1"/>
          <p:nvPr/>
        </p:nvSpPr>
        <p:spPr>
          <a:xfrm>
            <a:off x="254001" y="445499"/>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5" name="TextBox 4">
            <a:extLst>
              <a:ext uri="{FF2B5EF4-FFF2-40B4-BE49-F238E27FC236}">
                <a16:creationId xmlns:a16="http://schemas.microsoft.com/office/drawing/2014/main" id="{2947005C-15C4-3B17-52E2-92284D0BFAD7}"/>
              </a:ext>
            </a:extLst>
          </p:cNvPr>
          <p:cNvSpPr txBox="1"/>
          <p:nvPr/>
        </p:nvSpPr>
        <p:spPr>
          <a:xfrm>
            <a:off x="490591" y="1607825"/>
            <a:ext cx="8162818" cy="2585323"/>
          </a:xfrm>
          <a:prstGeom prst="rect">
            <a:avLst/>
          </a:prstGeom>
          <a:noFill/>
        </p:spPr>
        <p:txBody>
          <a:bodyPr wrap="square">
            <a:spAutoFit/>
          </a:bodyPr>
          <a:lstStyle/>
          <a:p>
            <a:r>
              <a:rPr lang="en-US" sz="1800" dirty="0">
                <a:latin typeface="+mn-lt"/>
              </a:rPr>
              <a:t>W</a:t>
            </a:r>
            <a:r>
              <a:rPr lang="en-US" sz="1800" dirty="0">
                <a:effectLst/>
                <a:latin typeface="+mn-lt"/>
              </a:rPr>
              <a:t>e consider experiments to compare two </a:t>
            </a:r>
            <a:r>
              <a:rPr lang="en-US" sz="1800" b="1" dirty="0">
                <a:effectLst/>
                <a:latin typeface="+mn-lt"/>
              </a:rPr>
              <a:t>conditions </a:t>
            </a:r>
            <a:r>
              <a:rPr lang="en-US" sz="1800" dirty="0">
                <a:effectLst/>
                <a:latin typeface="+mn-lt"/>
              </a:rPr>
              <a:t>(sometimes called </a:t>
            </a:r>
            <a:r>
              <a:rPr lang="en-US" sz="1800" b="1" dirty="0">
                <a:effectLst/>
                <a:latin typeface="+mn-lt"/>
              </a:rPr>
              <a:t>treatments</a:t>
            </a:r>
            <a:r>
              <a:rPr lang="en-US" sz="1800" dirty="0">
                <a:effectLst/>
                <a:latin typeface="+mn-lt"/>
              </a:rPr>
              <a:t>). These are often called </a:t>
            </a:r>
            <a:r>
              <a:rPr lang="en-US" sz="1800" b="1" dirty="0">
                <a:effectLst/>
                <a:latin typeface="+mn-lt"/>
              </a:rPr>
              <a:t>simple comparative experiments</a:t>
            </a:r>
            <a:r>
              <a:rPr lang="en-US" sz="1800" dirty="0">
                <a:effectLst/>
                <a:latin typeface="+mn-lt"/>
              </a:rPr>
              <a:t>.</a:t>
            </a:r>
          </a:p>
          <a:p>
            <a:endParaRPr lang="en-US" sz="1800" dirty="0">
              <a:latin typeface="+mn-lt"/>
            </a:endParaRPr>
          </a:p>
          <a:p>
            <a:r>
              <a:rPr lang="en-US" sz="1800" dirty="0">
                <a:effectLst/>
                <a:latin typeface="+mn-lt"/>
              </a:rPr>
              <a:t>We’ll begin with an example of an experiment performed to determine whether two different formulations of a product give equivalent results.</a:t>
            </a:r>
          </a:p>
          <a:p>
            <a:endParaRPr lang="en-US" sz="1800" dirty="0">
              <a:latin typeface="+mn-lt"/>
            </a:endParaRPr>
          </a:p>
          <a:p>
            <a:r>
              <a:rPr lang="en-US" sz="1800" dirty="0">
                <a:effectLst/>
                <a:latin typeface="+mn-lt"/>
              </a:rPr>
              <a:t>The discussion leads to a review of several basic statistical concepts, such as 1) </a:t>
            </a:r>
            <a:r>
              <a:rPr lang="en-US" sz="1800" baseline="30000" dirty="0">
                <a:effectLst/>
                <a:latin typeface="+mn-lt"/>
              </a:rPr>
              <a:t>++</a:t>
            </a:r>
            <a:r>
              <a:rPr lang="en-US" sz="1800" dirty="0">
                <a:effectLst/>
                <a:latin typeface="+mn-lt"/>
              </a:rPr>
              <a:t>random variables, 2) probability distributions, 3) random samples, 4)sampling distributions, and 5) tests of hypotheses. </a:t>
            </a:r>
            <a:endParaRPr lang="en-US" sz="1800" dirty="0">
              <a:latin typeface="+mn-lt"/>
            </a:endParaRPr>
          </a:p>
        </p:txBody>
      </p:sp>
      <p:sp>
        <p:nvSpPr>
          <p:cNvPr id="7" name="TextBox 6">
            <a:extLst>
              <a:ext uri="{FF2B5EF4-FFF2-40B4-BE49-F238E27FC236}">
                <a16:creationId xmlns:a16="http://schemas.microsoft.com/office/drawing/2014/main" id="{FA01FB73-DE3F-CB08-7FD5-02A57ABB8C13}"/>
              </a:ext>
            </a:extLst>
          </p:cNvPr>
          <p:cNvSpPr txBox="1"/>
          <p:nvPr/>
        </p:nvSpPr>
        <p:spPr>
          <a:xfrm>
            <a:off x="490591" y="1116594"/>
            <a:ext cx="4572000" cy="400110"/>
          </a:xfrm>
          <a:prstGeom prst="rect">
            <a:avLst/>
          </a:prstGeom>
          <a:noFill/>
        </p:spPr>
        <p:txBody>
          <a:bodyPr wrap="square">
            <a:spAutoFit/>
          </a:bodyPr>
          <a:lstStyle/>
          <a:p>
            <a:r>
              <a:rPr lang="en-US" sz="2000" b="1" dirty="0">
                <a:effectLst/>
                <a:latin typeface="+mn-lt"/>
              </a:rPr>
              <a:t>Introduction </a:t>
            </a:r>
            <a:endParaRPr lang="en-US" sz="2000" dirty="0">
              <a:latin typeface="+mn-lt"/>
            </a:endParaRPr>
          </a:p>
        </p:txBody>
      </p:sp>
      <p:sp>
        <p:nvSpPr>
          <p:cNvPr id="11" name="TextBox 10">
            <a:extLst>
              <a:ext uri="{FF2B5EF4-FFF2-40B4-BE49-F238E27FC236}">
                <a16:creationId xmlns:a16="http://schemas.microsoft.com/office/drawing/2014/main" id="{D881BB79-8F01-46B5-9F35-BEBB85401C5F}"/>
              </a:ext>
            </a:extLst>
          </p:cNvPr>
          <p:cNvSpPr txBox="1"/>
          <p:nvPr/>
        </p:nvSpPr>
        <p:spPr>
          <a:xfrm>
            <a:off x="490591" y="4864243"/>
            <a:ext cx="8273265" cy="1754326"/>
          </a:xfrm>
          <a:prstGeom prst="rect">
            <a:avLst/>
          </a:prstGeom>
          <a:noFill/>
        </p:spPr>
        <p:txBody>
          <a:bodyPr wrap="square">
            <a:spAutoFit/>
          </a:bodyPr>
          <a:lstStyle/>
          <a:p>
            <a:r>
              <a:rPr lang="en-US" sz="1800" dirty="0">
                <a:effectLst/>
                <a:latin typeface="+mn-lt"/>
              </a:rPr>
              <a:t>An engineer is studying the formulation of a Portland cement mortar. He has added a polymer latex emulsion during mixing to determine if this impacts the curing time and tension bond strength of the mortar. The experimenter prepared 10 samples of the original formulation and 10 samples of the modified formulation. We will refer to the two different formulations as two </a:t>
            </a:r>
            <a:r>
              <a:rPr lang="en-US" sz="1800" b="1" dirty="0">
                <a:effectLst/>
                <a:latin typeface="+mn-lt"/>
              </a:rPr>
              <a:t>treatments </a:t>
            </a:r>
            <a:r>
              <a:rPr lang="en-US" sz="1800" dirty="0">
                <a:effectLst/>
                <a:latin typeface="+mn-lt"/>
              </a:rPr>
              <a:t>or as two </a:t>
            </a:r>
            <a:r>
              <a:rPr lang="en-US" sz="1800" b="1" dirty="0">
                <a:effectLst/>
                <a:latin typeface="+mn-lt"/>
              </a:rPr>
              <a:t>levels </a:t>
            </a:r>
            <a:r>
              <a:rPr lang="en-US" sz="1800" dirty="0">
                <a:effectLst/>
                <a:latin typeface="+mn-lt"/>
              </a:rPr>
              <a:t>of the </a:t>
            </a:r>
            <a:r>
              <a:rPr lang="en-US" sz="1800" b="1" dirty="0">
                <a:effectLst/>
                <a:latin typeface="+mn-lt"/>
              </a:rPr>
              <a:t>factor </a:t>
            </a:r>
            <a:r>
              <a:rPr lang="en-US" sz="1800" dirty="0">
                <a:effectLst/>
                <a:latin typeface="+mn-lt"/>
              </a:rPr>
              <a:t>formulations. </a:t>
            </a:r>
            <a:endParaRPr lang="en-US" sz="1800" dirty="0">
              <a:latin typeface="+mn-lt"/>
            </a:endParaRPr>
          </a:p>
        </p:txBody>
      </p:sp>
      <p:sp>
        <p:nvSpPr>
          <p:cNvPr id="13" name="TextBox 12">
            <a:extLst>
              <a:ext uri="{FF2B5EF4-FFF2-40B4-BE49-F238E27FC236}">
                <a16:creationId xmlns:a16="http://schemas.microsoft.com/office/drawing/2014/main" id="{AA5C1149-12A1-D7EC-76A4-390F60FAC9A0}"/>
              </a:ext>
            </a:extLst>
          </p:cNvPr>
          <p:cNvSpPr txBox="1"/>
          <p:nvPr/>
        </p:nvSpPr>
        <p:spPr>
          <a:xfrm>
            <a:off x="490591" y="4494911"/>
            <a:ext cx="2383604" cy="369332"/>
          </a:xfrm>
          <a:prstGeom prst="rect">
            <a:avLst/>
          </a:prstGeom>
          <a:noFill/>
        </p:spPr>
        <p:txBody>
          <a:bodyPr wrap="square" rtlCol="0">
            <a:spAutoFit/>
          </a:bodyPr>
          <a:lstStyle/>
          <a:p>
            <a:r>
              <a:rPr lang="en-US" sz="1800" b="1" dirty="0">
                <a:latin typeface="+mn-lt"/>
              </a:rPr>
              <a:t>Example Experiment:</a:t>
            </a:r>
          </a:p>
        </p:txBody>
      </p:sp>
      <p:sp>
        <p:nvSpPr>
          <p:cNvPr id="4" name="TextBox 3">
            <a:extLst>
              <a:ext uri="{FF2B5EF4-FFF2-40B4-BE49-F238E27FC236}">
                <a16:creationId xmlns:a16="http://schemas.microsoft.com/office/drawing/2014/main" id="{D99586C7-83C9-3780-EF0C-738D8EF9D521}"/>
              </a:ext>
            </a:extLst>
          </p:cNvPr>
          <p:cNvSpPr txBox="1"/>
          <p:nvPr/>
        </p:nvSpPr>
        <p:spPr>
          <a:xfrm>
            <a:off x="4439684" y="4193148"/>
            <a:ext cx="4572000" cy="553998"/>
          </a:xfrm>
          <a:prstGeom prst="rect">
            <a:avLst/>
          </a:prstGeom>
          <a:noFill/>
        </p:spPr>
        <p:txBody>
          <a:bodyPr wrap="square">
            <a:spAutoFit/>
          </a:bodyPr>
          <a:lstStyle/>
          <a:p>
            <a:r>
              <a:rPr lang="en-US" sz="1000" baseline="30000" dirty="0">
                <a:highlight>
                  <a:srgbClr val="FFFFFF"/>
                </a:highlight>
                <a:latin typeface="+mn-lt"/>
              </a:rPr>
              <a:t>++</a:t>
            </a:r>
            <a:r>
              <a:rPr lang="en-US" sz="1000" b="0" i="0" dirty="0">
                <a:effectLst/>
                <a:highlight>
                  <a:srgbClr val="FFFFFF"/>
                </a:highlight>
                <a:latin typeface="+mn-lt"/>
              </a:rPr>
              <a:t>A random variable is a variable where chance determines its value. They can take on either discrete or continuous values, and understanding the properties of each type is essential.</a:t>
            </a:r>
            <a:endParaRPr lang="en-US" sz="1000"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01F370-C84D-58D3-7586-7EEFAD55B629}"/>
              </a:ext>
            </a:extLst>
          </p:cNvPr>
          <p:cNvSpPr txBox="1"/>
          <p:nvPr/>
        </p:nvSpPr>
        <p:spPr>
          <a:xfrm>
            <a:off x="628650" y="171162"/>
            <a:ext cx="2130136" cy="2371148"/>
          </a:xfrm>
          <a:prstGeom prst="rect">
            <a:avLst/>
          </a:prstGeom>
        </p:spPr>
        <p:txBody>
          <a:bodyPr vert="horz" lIns="91440" tIns="45720" rIns="91440" bIns="45720" rtlCol="0" anchor="ctr">
            <a:normAutofit/>
          </a:bodyPr>
          <a:lstStyle/>
          <a:p>
            <a:pPr>
              <a:lnSpc>
                <a:spcPct val="90000"/>
              </a:lnSpc>
              <a:spcAft>
                <a:spcPts val="600"/>
              </a:spcAft>
            </a:pPr>
            <a:r>
              <a:rPr lang="en-US" sz="2800" kern="1200">
                <a:solidFill>
                  <a:srgbClr val="FFFFFF"/>
                </a:solidFill>
                <a:latin typeface="+mj-lt"/>
                <a:ea typeface="+mj-ea"/>
                <a:cs typeface="+mj-cs"/>
              </a:rPr>
              <a:t>Simple Comparative Experiments: Concepts &amp; Ideas</a:t>
            </a:r>
          </a:p>
        </p:txBody>
      </p:sp>
      <p:pic>
        <p:nvPicPr>
          <p:cNvPr id="5" name="Picture 4" descr="A table of cement formula&#10;&#10;Description automatically generated with medium confidence">
            <a:extLst>
              <a:ext uri="{FF2B5EF4-FFF2-40B4-BE49-F238E27FC236}">
                <a16:creationId xmlns:a16="http://schemas.microsoft.com/office/drawing/2014/main" id="{545DF233-43F9-19F1-2C72-2A867B79E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365" y="640080"/>
            <a:ext cx="5313820" cy="55788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F56346FA-84FF-4D9F-40B0-C4E402F634F5}"/>
              </a:ext>
            </a:extLst>
          </p:cNvPr>
          <p:cNvSpPr txBox="1"/>
          <p:nvPr/>
        </p:nvSpPr>
        <p:spPr>
          <a:xfrm>
            <a:off x="628650" y="3998018"/>
            <a:ext cx="2986391" cy="2216513"/>
          </a:xfrm>
          <a:prstGeom prst="rect">
            <a:avLst/>
          </a:prstGeom>
        </p:spPr>
        <p:txBody>
          <a:bodyPr vert="horz" lIns="91440" tIns="45720" rIns="91440" bIns="45720" rtlCol="0" anchor="ctr">
            <a:normAutofit fontScale="77500" lnSpcReduction="20000"/>
          </a:bodyPr>
          <a:lstStyle/>
          <a:p>
            <a:r>
              <a:rPr lang="en-US" sz="4400" dirty="0">
                <a:solidFill>
                  <a:schemeClr val="tx1"/>
                </a:solidFill>
                <a:latin typeface="+mn-lt"/>
              </a:rPr>
              <a:t>Simple Comparative Experiments: Concepts &amp; Ideas</a:t>
            </a:r>
            <a:endParaRPr lang="en-US" sz="4400" dirty="0"/>
          </a:p>
        </p:txBody>
      </p:sp>
      <p:sp>
        <p:nvSpPr>
          <p:cNvPr id="25" name="Arc 2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6164896" y="3712762"/>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graph with numbers and a line&#10;&#10;Description automatically generated">
            <a:extLst>
              <a:ext uri="{FF2B5EF4-FFF2-40B4-BE49-F238E27FC236}">
                <a16:creationId xmlns:a16="http://schemas.microsoft.com/office/drawing/2014/main" id="{6621FC54-8590-34FC-302F-3B4721232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935" y="111640"/>
            <a:ext cx="8154129" cy="1793908"/>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8" name="TextBox 7">
            <a:extLst>
              <a:ext uri="{FF2B5EF4-FFF2-40B4-BE49-F238E27FC236}">
                <a16:creationId xmlns:a16="http://schemas.microsoft.com/office/drawing/2014/main" id="{753C8AB3-1FDD-9645-3AE9-B743454A73DF}"/>
              </a:ext>
            </a:extLst>
          </p:cNvPr>
          <p:cNvSpPr txBox="1"/>
          <p:nvPr/>
        </p:nvSpPr>
        <p:spPr>
          <a:xfrm>
            <a:off x="2514075" y="2017188"/>
            <a:ext cx="4787224" cy="1980830"/>
          </a:xfrm>
          <a:prstGeom prst="rect">
            <a:avLst/>
          </a:prstGeom>
        </p:spPr>
        <p:txBody>
          <a:bodyPr vert="horz" lIns="91440" tIns="45720" rIns="91440" bIns="45720" rtlCol="0">
            <a:normAutofit/>
          </a:bodyPr>
          <a:lstStyle/>
          <a:p>
            <a:pPr>
              <a:lnSpc>
                <a:spcPct val="90000"/>
              </a:lnSpc>
              <a:spcAft>
                <a:spcPts val="600"/>
              </a:spcAft>
            </a:pPr>
            <a:r>
              <a:rPr lang="en-US" sz="1500" dirty="0">
                <a:effectLst/>
                <a:latin typeface="+mn-lt"/>
                <a:cs typeface="+mn-cs"/>
              </a:rPr>
              <a:t>The tension bond strength data from this experiment are shown in the prior table and plotted in the figure above. The graph is called a </a:t>
            </a:r>
            <a:r>
              <a:rPr lang="en-US" sz="1500" b="1" dirty="0">
                <a:effectLst/>
                <a:latin typeface="+mn-lt"/>
                <a:cs typeface="+mn-cs"/>
              </a:rPr>
              <a:t>dot diagram</a:t>
            </a:r>
            <a:r>
              <a:rPr lang="en-US" sz="1500" dirty="0">
                <a:effectLst/>
                <a:latin typeface="+mn-lt"/>
                <a:cs typeface="+mn-cs"/>
              </a:rPr>
              <a:t>. </a:t>
            </a:r>
          </a:p>
          <a:p>
            <a:pPr indent="-228600">
              <a:lnSpc>
                <a:spcPct val="90000"/>
              </a:lnSpc>
              <a:spcAft>
                <a:spcPts val="600"/>
              </a:spcAft>
              <a:buFont typeface="Arial" panose="020B0604020202020204" pitchFamily="34" charset="0"/>
              <a:buChar char="•"/>
            </a:pPr>
            <a:endParaRPr lang="en-US" sz="1500" dirty="0">
              <a:latin typeface="+mn-lt"/>
              <a:cs typeface="+mn-cs"/>
            </a:endParaRPr>
          </a:p>
          <a:p>
            <a:pPr marL="742950" lvl="1" indent="-228600">
              <a:lnSpc>
                <a:spcPct val="90000"/>
              </a:lnSpc>
              <a:spcAft>
                <a:spcPts val="600"/>
              </a:spcAft>
              <a:buFont typeface="Arial" panose="020B0604020202020204" pitchFamily="34" charset="0"/>
              <a:buChar char="•"/>
            </a:pPr>
            <a:r>
              <a:rPr lang="en-US" sz="1500" dirty="0">
                <a:effectLst/>
                <a:latin typeface="+mn-lt"/>
                <a:cs typeface="+mn-cs"/>
              </a:rPr>
              <a:t>Visual examination of these data gives the impression that the strength of the unmodified mortar may be greater than the strength of the modified mortar. </a:t>
            </a:r>
            <a:endParaRPr lang="en-US" sz="1500" dirty="0">
              <a:latin typeface="+mn-lt"/>
              <a:cs typeface="+mn-cs"/>
            </a:endParaRPr>
          </a:p>
        </p:txBody>
      </p:sp>
      <p:sp>
        <p:nvSpPr>
          <p:cNvPr id="12" name="TextBox 11">
            <a:extLst>
              <a:ext uri="{FF2B5EF4-FFF2-40B4-BE49-F238E27FC236}">
                <a16:creationId xmlns:a16="http://schemas.microsoft.com/office/drawing/2014/main" id="{BF55D4AC-C2BB-692B-BD00-226F51004153}"/>
              </a:ext>
            </a:extLst>
          </p:cNvPr>
          <p:cNvSpPr txBox="1"/>
          <p:nvPr/>
        </p:nvSpPr>
        <p:spPr>
          <a:xfrm>
            <a:off x="3220225" y="4168861"/>
            <a:ext cx="4872422" cy="2308324"/>
          </a:xfrm>
          <a:prstGeom prst="rect">
            <a:avLst/>
          </a:prstGeom>
          <a:noFill/>
        </p:spPr>
        <p:txBody>
          <a:bodyPr wrap="square">
            <a:spAutoFit/>
          </a:bodyPr>
          <a:lstStyle/>
          <a:p>
            <a:r>
              <a:rPr lang="en-US" sz="1800" dirty="0">
                <a:effectLst/>
                <a:latin typeface="Calibri" panose="020F0502020204030204" pitchFamily="34" charset="0"/>
                <a:cs typeface="Calibri" panose="020F0502020204030204" pitchFamily="34" charset="0"/>
              </a:rPr>
              <a:t>The average tension bond strengths in these two samples differ by what seems to be a modest amount. However, it is not obvious that this difference is large enough to imply that the two formulations really </a:t>
            </a:r>
            <a:r>
              <a:rPr lang="en-US" sz="1800" i="1" u="sng" dirty="0">
                <a:effectLst/>
                <a:latin typeface="Calibri" panose="020F0502020204030204" pitchFamily="34" charset="0"/>
                <a:cs typeface="Calibri" panose="020F0502020204030204" pitchFamily="34" charset="0"/>
              </a:rPr>
              <a:t>are</a:t>
            </a:r>
            <a:r>
              <a:rPr lang="en-US" sz="1800" i="1" dirty="0">
                <a:effectLst/>
                <a:latin typeface="Calibri" panose="020F0502020204030204" pitchFamily="34" charset="0"/>
                <a:cs typeface="Calibri" panose="020F0502020204030204" pitchFamily="34" charset="0"/>
              </a:rPr>
              <a:t> </a:t>
            </a:r>
            <a:r>
              <a:rPr lang="en-US" sz="1800" dirty="0">
                <a:effectLst/>
                <a:latin typeface="Calibri" panose="020F0502020204030204" pitchFamily="34" charset="0"/>
                <a:cs typeface="Calibri" panose="020F0502020204030204" pitchFamily="34" charset="0"/>
              </a:rPr>
              <a:t>different. Perhaps this observed difference in average strengths is the result of sampling fluctuation and the two formulations are </a:t>
            </a:r>
            <a:r>
              <a:rPr lang="en-US" sz="1800" i="1" u="sng" dirty="0">
                <a:effectLst/>
                <a:latin typeface="Calibri" panose="020F0502020204030204" pitchFamily="34" charset="0"/>
                <a:cs typeface="Calibri" panose="020F0502020204030204" pitchFamily="34" charset="0"/>
              </a:rPr>
              <a:t>really</a:t>
            </a:r>
            <a:r>
              <a:rPr lang="en-US" sz="1800" dirty="0">
                <a:effectLst/>
                <a:latin typeface="Calibri" panose="020F0502020204030204" pitchFamily="34" charset="0"/>
                <a:cs typeface="Calibri" panose="020F0502020204030204" pitchFamily="34" charset="0"/>
              </a:rPr>
              <a:t> identical. </a:t>
            </a:r>
            <a:endParaRPr lang="en-US" sz="1800" dirty="0">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A1A90D-0832-7315-0090-EF0A3318CD31}"/>
              </a:ext>
            </a:extLst>
          </p:cNvPr>
          <p:cNvSpPr txBox="1"/>
          <p:nvPr/>
        </p:nvSpPr>
        <p:spPr>
          <a:xfrm>
            <a:off x="254001" y="462591"/>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sp>
        <p:nvSpPr>
          <p:cNvPr id="9" name="TextBox 8">
            <a:extLst>
              <a:ext uri="{FF2B5EF4-FFF2-40B4-BE49-F238E27FC236}">
                <a16:creationId xmlns:a16="http://schemas.microsoft.com/office/drawing/2014/main" id="{ABD229EB-DD50-83D2-ABA4-8D418143A025}"/>
              </a:ext>
            </a:extLst>
          </p:cNvPr>
          <p:cNvSpPr txBox="1"/>
          <p:nvPr/>
        </p:nvSpPr>
        <p:spPr>
          <a:xfrm>
            <a:off x="457200" y="1614067"/>
            <a:ext cx="8173092" cy="1477328"/>
          </a:xfrm>
          <a:prstGeom prst="rect">
            <a:avLst/>
          </a:prstGeom>
          <a:noFill/>
        </p:spPr>
        <p:txBody>
          <a:bodyPr wrap="square">
            <a:spAutoFit/>
          </a:bodyPr>
          <a:lstStyle/>
          <a:p>
            <a:r>
              <a:rPr lang="en-US" sz="1800" dirty="0">
                <a:effectLst/>
                <a:latin typeface="Calibri" panose="020F0502020204030204" pitchFamily="34" charset="0"/>
                <a:cs typeface="Calibri" panose="020F0502020204030204" pitchFamily="34" charset="0"/>
              </a:rPr>
              <a:t>Each of the observations in the Portland cement experiment described above would be called a </a:t>
            </a:r>
            <a:r>
              <a:rPr lang="en-US" sz="1800" b="1" dirty="0">
                <a:effectLst/>
                <a:latin typeface="Calibri" panose="020F0502020204030204" pitchFamily="34" charset="0"/>
                <a:cs typeface="Calibri" panose="020F0502020204030204" pitchFamily="34" charset="0"/>
              </a:rPr>
              <a:t>run</a:t>
            </a:r>
            <a:r>
              <a:rPr lang="en-US" sz="1800" dirty="0">
                <a:effectLst/>
                <a:latin typeface="Calibri" panose="020F0502020204030204" pitchFamily="34" charset="0"/>
                <a:cs typeface="Calibri" panose="020F0502020204030204" pitchFamily="34" charset="0"/>
              </a:rPr>
              <a:t>. Notice that the individual runs differ, so there is fluctuation, or </a:t>
            </a:r>
            <a:r>
              <a:rPr lang="en-US" sz="1800" b="1" dirty="0">
                <a:effectLst/>
                <a:latin typeface="Calibri" panose="020F0502020204030204" pitchFamily="34" charset="0"/>
                <a:cs typeface="Calibri" panose="020F0502020204030204" pitchFamily="34" charset="0"/>
              </a:rPr>
              <a:t>noise</a:t>
            </a:r>
            <a:r>
              <a:rPr lang="en-US" sz="1800" dirty="0">
                <a:effectLst/>
                <a:latin typeface="Calibri" panose="020F0502020204030204" pitchFamily="34" charset="0"/>
                <a:cs typeface="Calibri" panose="020F0502020204030204" pitchFamily="34" charset="0"/>
              </a:rPr>
              <a:t>, in the observed bond strengths. This noise is usually called </a:t>
            </a:r>
            <a:r>
              <a:rPr lang="en-US" sz="1800" b="1" dirty="0">
                <a:effectLst/>
                <a:latin typeface="Calibri" panose="020F0502020204030204" pitchFamily="34" charset="0"/>
                <a:cs typeface="Calibri" panose="020F0502020204030204" pitchFamily="34" charset="0"/>
              </a:rPr>
              <a:t>experimental error </a:t>
            </a:r>
            <a:r>
              <a:rPr lang="en-US" sz="1800" dirty="0">
                <a:effectLst/>
                <a:latin typeface="Calibri" panose="020F0502020204030204" pitchFamily="34" charset="0"/>
                <a:cs typeface="Calibri" panose="020F0502020204030204" pitchFamily="34" charset="0"/>
              </a:rPr>
              <a:t>or simply </a:t>
            </a:r>
            <a:r>
              <a:rPr lang="en-US" sz="1800" b="1" dirty="0">
                <a:effectLst/>
                <a:latin typeface="Calibri" panose="020F0502020204030204" pitchFamily="34" charset="0"/>
                <a:cs typeface="Calibri" panose="020F0502020204030204" pitchFamily="34" charset="0"/>
              </a:rPr>
              <a:t>error</a:t>
            </a:r>
            <a:r>
              <a:rPr lang="en-US" sz="1800" dirty="0">
                <a:effectLst/>
                <a:latin typeface="Calibri" panose="020F0502020204030204" pitchFamily="34" charset="0"/>
                <a:cs typeface="Calibri" panose="020F0502020204030204" pitchFamily="34" charset="0"/>
              </a:rPr>
              <a:t>. It is a </a:t>
            </a:r>
            <a:r>
              <a:rPr lang="en-US" sz="1800" b="1" dirty="0">
                <a:effectLst/>
                <a:latin typeface="Calibri" panose="020F0502020204030204" pitchFamily="34" charset="0"/>
                <a:cs typeface="Calibri" panose="020F0502020204030204" pitchFamily="34" charset="0"/>
              </a:rPr>
              <a:t>statistical error</a:t>
            </a:r>
            <a:r>
              <a:rPr lang="en-US" sz="1800" dirty="0">
                <a:effectLst/>
                <a:latin typeface="Calibri" panose="020F0502020204030204" pitchFamily="34" charset="0"/>
                <a:cs typeface="Calibri" panose="020F0502020204030204" pitchFamily="34" charset="0"/>
              </a:rPr>
              <a:t>, meaning that it arises from variation that is uncontrolled and generally unavoidable. </a:t>
            </a:r>
            <a:endParaRPr lang="en-US" sz="1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F64455FA-AEAE-43AD-8E61-DE39C4DB17F6}"/>
              </a:ext>
            </a:extLst>
          </p:cNvPr>
          <p:cNvSpPr txBox="1"/>
          <p:nvPr/>
        </p:nvSpPr>
        <p:spPr>
          <a:xfrm>
            <a:off x="457200" y="1150705"/>
            <a:ext cx="2250041" cy="369332"/>
          </a:xfrm>
          <a:prstGeom prst="rect">
            <a:avLst/>
          </a:prstGeom>
          <a:noFill/>
        </p:spPr>
        <p:txBody>
          <a:bodyPr wrap="square" rtlCol="0">
            <a:spAutoFit/>
          </a:bodyPr>
          <a:lstStyle/>
          <a:p>
            <a:r>
              <a:rPr lang="en-US" sz="1800" b="1" dirty="0">
                <a:latin typeface="+mn-lt"/>
              </a:rPr>
              <a:t>General Observations</a:t>
            </a:r>
          </a:p>
        </p:txBody>
      </p:sp>
      <p:sp>
        <p:nvSpPr>
          <p:cNvPr id="12" name="TextBox 11">
            <a:extLst>
              <a:ext uri="{FF2B5EF4-FFF2-40B4-BE49-F238E27FC236}">
                <a16:creationId xmlns:a16="http://schemas.microsoft.com/office/drawing/2014/main" id="{6E7E4067-D900-0620-C996-63D739D0C680}"/>
              </a:ext>
            </a:extLst>
          </p:cNvPr>
          <p:cNvSpPr txBox="1"/>
          <p:nvPr/>
        </p:nvSpPr>
        <p:spPr>
          <a:xfrm>
            <a:off x="421241" y="3429000"/>
            <a:ext cx="4150759" cy="3416320"/>
          </a:xfrm>
          <a:prstGeom prst="rect">
            <a:avLst/>
          </a:prstGeom>
          <a:noFill/>
        </p:spPr>
        <p:txBody>
          <a:bodyPr wrap="square">
            <a:spAutoFit/>
          </a:bodyPr>
          <a:lstStyle/>
          <a:p>
            <a:r>
              <a:rPr lang="en-US" sz="1800" b="1" i="1" u="sng" dirty="0">
                <a:effectLst/>
                <a:latin typeface="Times"/>
              </a:rPr>
              <a:t>Graphical Description of Variability</a:t>
            </a:r>
          </a:p>
          <a:p>
            <a:endParaRPr lang="en-US" sz="1800" b="1" i="1" dirty="0">
              <a:latin typeface="Times"/>
            </a:endParaRPr>
          </a:p>
          <a:p>
            <a:r>
              <a:rPr lang="en-US" sz="1800" dirty="0">
                <a:effectLst/>
                <a:latin typeface="Times"/>
              </a:rPr>
              <a:t>We often use simple graphical methods to assist in analyzing the data from an experiment. The </a:t>
            </a:r>
            <a:r>
              <a:rPr lang="en-US" sz="1800" b="1" dirty="0">
                <a:effectLst/>
                <a:latin typeface="Times"/>
              </a:rPr>
              <a:t>dot diagram</a:t>
            </a:r>
            <a:r>
              <a:rPr lang="en-US" sz="1800" dirty="0">
                <a:effectLst/>
                <a:latin typeface="Times"/>
              </a:rPr>
              <a:t>, illustrated in the figure, is a very useful device for displaying a small body of data (say up to about 20 observations). The dot diagram enables the experimenter to see quickly the general </a:t>
            </a:r>
            <a:r>
              <a:rPr lang="en-US" sz="1800" b="1" dirty="0">
                <a:effectLst/>
                <a:latin typeface="Times"/>
              </a:rPr>
              <a:t>location </a:t>
            </a:r>
            <a:r>
              <a:rPr lang="en-US" sz="1800" dirty="0">
                <a:effectLst/>
                <a:latin typeface="Times"/>
              </a:rPr>
              <a:t>or </a:t>
            </a:r>
            <a:r>
              <a:rPr lang="en-US" sz="1800" b="1" dirty="0">
                <a:effectLst/>
                <a:latin typeface="Times"/>
              </a:rPr>
              <a:t>central tendency </a:t>
            </a:r>
            <a:r>
              <a:rPr lang="en-US" sz="1800" dirty="0">
                <a:effectLst/>
                <a:latin typeface="Times"/>
              </a:rPr>
              <a:t>of the observations and their </a:t>
            </a:r>
            <a:r>
              <a:rPr lang="en-US" sz="1800" b="1" dirty="0">
                <a:effectLst/>
                <a:latin typeface="Times"/>
              </a:rPr>
              <a:t>spread </a:t>
            </a:r>
            <a:r>
              <a:rPr lang="en-US" sz="1800" dirty="0">
                <a:effectLst/>
                <a:latin typeface="Times"/>
              </a:rPr>
              <a:t>or </a:t>
            </a:r>
            <a:r>
              <a:rPr lang="en-US" sz="1800" b="1" dirty="0">
                <a:effectLst/>
                <a:latin typeface="Times"/>
              </a:rPr>
              <a:t>variability </a:t>
            </a:r>
            <a:endParaRPr lang="en-US" sz="1800" dirty="0"/>
          </a:p>
        </p:txBody>
      </p:sp>
      <p:sp>
        <p:nvSpPr>
          <p:cNvPr id="14" name="TextBox 13">
            <a:extLst>
              <a:ext uri="{FF2B5EF4-FFF2-40B4-BE49-F238E27FC236}">
                <a16:creationId xmlns:a16="http://schemas.microsoft.com/office/drawing/2014/main" id="{2C4C02E2-F82D-0FE6-843B-9DB684035B8C}"/>
              </a:ext>
            </a:extLst>
          </p:cNvPr>
          <p:cNvSpPr txBox="1"/>
          <p:nvPr/>
        </p:nvSpPr>
        <p:spPr>
          <a:xfrm>
            <a:off x="4731248" y="3982998"/>
            <a:ext cx="4150759" cy="2585323"/>
          </a:xfrm>
          <a:prstGeom prst="rect">
            <a:avLst/>
          </a:prstGeom>
          <a:noFill/>
        </p:spPr>
        <p:txBody>
          <a:bodyPr wrap="square">
            <a:spAutoFit/>
          </a:bodyPr>
          <a:lstStyle/>
          <a:p>
            <a:r>
              <a:rPr lang="en-US" sz="1800" dirty="0">
                <a:effectLst/>
                <a:latin typeface="+mn-lt"/>
              </a:rPr>
              <a:t>If the data are fairly numerous, the dots in a dot diagram become difficult to distinguish and a </a:t>
            </a:r>
            <a:r>
              <a:rPr lang="en-US" sz="1800" b="1" dirty="0">
                <a:solidFill>
                  <a:srgbClr val="FF0000"/>
                </a:solidFill>
                <a:effectLst/>
                <a:latin typeface="+mn-lt"/>
              </a:rPr>
              <a:t>histogram </a:t>
            </a:r>
            <a:r>
              <a:rPr lang="en-US" sz="1800" dirty="0">
                <a:solidFill>
                  <a:srgbClr val="FF0000"/>
                </a:solidFill>
                <a:effectLst/>
                <a:latin typeface="+mn-lt"/>
              </a:rPr>
              <a:t>may be preferable.</a:t>
            </a:r>
            <a:r>
              <a:rPr lang="en-US" sz="1800" dirty="0">
                <a:solidFill>
                  <a:schemeClr val="accent1"/>
                </a:solidFill>
                <a:effectLst/>
                <a:latin typeface="+mn-lt"/>
              </a:rPr>
              <a:t> </a:t>
            </a:r>
            <a:r>
              <a:rPr lang="en-US" sz="1800" dirty="0">
                <a:effectLst/>
                <a:latin typeface="+mn-lt"/>
              </a:rPr>
              <a:t>The figure on the next slide presents a histogram for 200 observations on the metal recovery, or yield, from a smelting process. The histogram shows the central tendency, spread, and general shape of the distribution of the data. </a:t>
            </a:r>
            <a:endParaRPr lang="en-US" sz="1800" dirty="0">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a:extLst>
              <a:ext uri="{FF2B5EF4-FFF2-40B4-BE49-F238E27FC236}">
                <a16:creationId xmlns:a16="http://schemas.microsoft.com/office/drawing/2014/main" id="{E70D7BAE-5CCC-0990-CDF3-FC57C1786384}"/>
              </a:ext>
            </a:extLst>
          </p:cNvPr>
          <p:cNvSpPr>
            <a:spLocks noChangeArrowheads="1"/>
          </p:cNvSpPr>
          <p:nvPr/>
        </p:nvSpPr>
        <p:spPr bwMode="auto">
          <a:xfrm>
            <a:off x="0" y="2181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7" name="TextBox 6">
            <a:extLst>
              <a:ext uri="{FF2B5EF4-FFF2-40B4-BE49-F238E27FC236}">
                <a16:creationId xmlns:a16="http://schemas.microsoft.com/office/drawing/2014/main" id="{CD137ED0-0CC3-C030-2FED-7B69558A70C0}"/>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pic>
        <p:nvPicPr>
          <p:cNvPr id="9" name="Picture 8">
            <a:extLst>
              <a:ext uri="{FF2B5EF4-FFF2-40B4-BE49-F238E27FC236}">
                <a16:creationId xmlns:a16="http://schemas.microsoft.com/office/drawing/2014/main" id="{F5E352DF-6750-8DA4-3639-7432277C6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544" y="920101"/>
            <a:ext cx="4764500" cy="2793698"/>
          </a:xfrm>
          <a:prstGeom prst="rect">
            <a:avLst/>
          </a:prstGeom>
        </p:spPr>
      </p:pic>
      <p:pic>
        <p:nvPicPr>
          <p:cNvPr id="12" name="Picture 11" descr="A graph of different sizes and colors&#10;&#10;Description automatically generated with medium confidence">
            <a:extLst>
              <a:ext uri="{FF2B5EF4-FFF2-40B4-BE49-F238E27FC236}">
                <a16:creationId xmlns:a16="http://schemas.microsoft.com/office/drawing/2014/main" id="{0B3E5686-A281-121A-0467-2CA7D089F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30" y="5111901"/>
            <a:ext cx="2607069" cy="1688949"/>
          </a:xfrm>
          <a:prstGeom prst="rect">
            <a:avLst/>
          </a:prstGeom>
        </p:spPr>
      </p:pic>
      <p:sp>
        <p:nvSpPr>
          <p:cNvPr id="15" name="TextBox 14">
            <a:extLst>
              <a:ext uri="{FF2B5EF4-FFF2-40B4-BE49-F238E27FC236}">
                <a16:creationId xmlns:a16="http://schemas.microsoft.com/office/drawing/2014/main" id="{09D4182F-C74F-CF87-46FC-AE2CA87A7374}"/>
              </a:ext>
            </a:extLst>
          </p:cNvPr>
          <p:cNvSpPr txBox="1"/>
          <p:nvPr/>
        </p:nvSpPr>
        <p:spPr>
          <a:xfrm>
            <a:off x="7384552" y="1586407"/>
            <a:ext cx="1160980" cy="369332"/>
          </a:xfrm>
          <a:prstGeom prst="rect">
            <a:avLst/>
          </a:prstGeom>
          <a:noFill/>
        </p:spPr>
        <p:txBody>
          <a:bodyPr wrap="square" rtlCol="0">
            <a:spAutoFit/>
          </a:bodyPr>
          <a:lstStyle/>
          <a:p>
            <a:r>
              <a:rPr lang="en-US" sz="1800" dirty="0">
                <a:latin typeface="+mn-lt"/>
              </a:rPr>
              <a:t>Histogram</a:t>
            </a:r>
          </a:p>
        </p:txBody>
      </p:sp>
      <p:sp>
        <p:nvSpPr>
          <p:cNvPr id="16" name="TextBox 15">
            <a:extLst>
              <a:ext uri="{FF2B5EF4-FFF2-40B4-BE49-F238E27FC236}">
                <a16:creationId xmlns:a16="http://schemas.microsoft.com/office/drawing/2014/main" id="{A76CF16B-FDF5-DCC7-C3D3-1538E0E836EB}"/>
              </a:ext>
            </a:extLst>
          </p:cNvPr>
          <p:cNvSpPr txBox="1"/>
          <p:nvPr/>
        </p:nvSpPr>
        <p:spPr>
          <a:xfrm>
            <a:off x="3238856" y="3751328"/>
            <a:ext cx="1160980" cy="369332"/>
          </a:xfrm>
          <a:prstGeom prst="rect">
            <a:avLst/>
          </a:prstGeom>
          <a:noFill/>
        </p:spPr>
        <p:txBody>
          <a:bodyPr wrap="square" rtlCol="0">
            <a:spAutoFit/>
          </a:bodyPr>
          <a:lstStyle/>
          <a:p>
            <a:r>
              <a:rPr lang="en-US" sz="1800" dirty="0">
                <a:latin typeface="+mn-lt"/>
              </a:rPr>
              <a:t>Boxplot</a:t>
            </a:r>
          </a:p>
        </p:txBody>
      </p:sp>
      <p:sp>
        <p:nvSpPr>
          <p:cNvPr id="18" name="TextBox 17">
            <a:extLst>
              <a:ext uri="{FF2B5EF4-FFF2-40B4-BE49-F238E27FC236}">
                <a16:creationId xmlns:a16="http://schemas.microsoft.com/office/drawing/2014/main" id="{D0BCB5E1-B6F2-155D-7E54-0AFA0B9F6BC2}"/>
              </a:ext>
            </a:extLst>
          </p:cNvPr>
          <p:cNvSpPr txBox="1"/>
          <p:nvPr/>
        </p:nvSpPr>
        <p:spPr>
          <a:xfrm>
            <a:off x="3595387" y="4380105"/>
            <a:ext cx="4572000" cy="2031325"/>
          </a:xfrm>
          <a:prstGeom prst="rect">
            <a:avLst/>
          </a:prstGeom>
          <a:noFill/>
        </p:spPr>
        <p:txBody>
          <a:bodyPr wrap="square">
            <a:spAutoFit/>
          </a:bodyPr>
          <a:lstStyle/>
          <a:p>
            <a:r>
              <a:rPr lang="en-US" sz="1800" dirty="0">
                <a:effectLst/>
                <a:latin typeface="+mn-lt"/>
              </a:rPr>
              <a:t>The </a:t>
            </a:r>
            <a:r>
              <a:rPr lang="en-US" sz="1800" b="1" dirty="0">
                <a:effectLst/>
                <a:latin typeface="+mn-lt"/>
              </a:rPr>
              <a:t>box plot </a:t>
            </a:r>
            <a:r>
              <a:rPr lang="en-US" sz="1800" dirty="0">
                <a:effectLst/>
                <a:latin typeface="+mn-lt"/>
              </a:rPr>
              <a:t>(or </a:t>
            </a:r>
            <a:r>
              <a:rPr lang="en-US" sz="1800" b="1" dirty="0">
                <a:effectLst/>
                <a:latin typeface="+mn-lt"/>
              </a:rPr>
              <a:t>box-and-whisker plot</a:t>
            </a:r>
            <a:r>
              <a:rPr lang="en-US" sz="1800" dirty="0">
                <a:effectLst/>
                <a:latin typeface="+mn-lt"/>
              </a:rPr>
              <a:t>) is a very useful way to display data. A box plot displays the minimum, the maximum, the lower and upper quartiles (the 25th percentile and the 75th percentile, respectively), and the median (the 50th percentile) on a rectangular box aligned either horizontally or vertically. </a:t>
            </a:r>
            <a:endParaRPr lang="en-US" sz="1800" dirty="0">
              <a:latin typeface="+mn-lt"/>
            </a:endParaRPr>
          </a:p>
        </p:txBody>
      </p:sp>
      <p:sp>
        <p:nvSpPr>
          <p:cNvPr id="20" name="TextBox 19">
            <a:extLst>
              <a:ext uri="{FF2B5EF4-FFF2-40B4-BE49-F238E27FC236}">
                <a16:creationId xmlns:a16="http://schemas.microsoft.com/office/drawing/2014/main" id="{BFC36CA5-5BBE-071A-5F95-8649CD09A202}"/>
              </a:ext>
            </a:extLst>
          </p:cNvPr>
          <p:cNvSpPr txBox="1"/>
          <p:nvPr/>
        </p:nvSpPr>
        <p:spPr>
          <a:xfrm>
            <a:off x="127071" y="1039324"/>
            <a:ext cx="4180517" cy="2585323"/>
          </a:xfrm>
          <a:prstGeom prst="rect">
            <a:avLst/>
          </a:prstGeom>
          <a:noFill/>
        </p:spPr>
        <p:txBody>
          <a:bodyPr wrap="square">
            <a:spAutoFit/>
          </a:bodyPr>
          <a:lstStyle/>
          <a:p>
            <a:r>
              <a:rPr lang="en-US" sz="1800" dirty="0">
                <a:effectLst/>
                <a:latin typeface="+mn-lt"/>
              </a:rPr>
              <a:t>The histogram shows the central tendency, spread, and general shape of the distribution of the data. Recall that a histogram is constructed by dividing the horizontal axis into bins (usually of equal length) and drawing a rectangle over the </a:t>
            </a:r>
            <a:r>
              <a:rPr lang="en-US" sz="1800" i="1" dirty="0" err="1">
                <a:effectLst/>
                <a:latin typeface="+mn-lt"/>
              </a:rPr>
              <a:t>j</a:t>
            </a:r>
            <a:r>
              <a:rPr lang="en-US" sz="1800" dirty="0" err="1">
                <a:effectLst/>
                <a:latin typeface="+mn-lt"/>
              </a:rPr>
              <a:t>th</a:t>
            </a:r>
            <a:r>
              <a:rPr lang="en-US" sz="1800" dirty="0">
                <a:effectLst/>
                <a:latin typeface="+mn-lt"/>
              </a:rPr>
              <a:t> bin with the area of the rectangle proportional to </a:t>
            </a:r>
            <a:r>
              <a:rPr lang="en-US" sz="1800" i="1" dirty="0" err="1">
                <a:effectLst/>
                <a:latin typeface="+mn-lt"/>
              </a:rPr>
              <a:t>n</a:t>
            </a:r>
            <a:r>
              <a:rPr lang="en-US" sz="1800" i="1" baseline="-25000" dirty="0" err="1">
                <a:effectLst/>
                <a:latin typeface="+mn-lt"/>
              </a:rPr>
              <a:t>j</a:t>
            </a:r>
            <a:r>
              <a:rPr lang="en-US" sz="1800" i="1" baseline="-25000" dirty="0">
                <a:latin typeface="+mn-lt"/>
              </a:rPr>
              <a:t> </a:t>
            </a:r>
            <a:r>
              <a:rPr lang="en-US" sz="1800" i="1" dirty="0">
                <a:latin typeface="+mn-lt"/>
              </a:rPr>
              <a:t>,</a:t>
            </a:r>
            <a:r>
              <a:rPr lang="en-US" sz="1800" dirty="0">
                <a:effectLst/>
                <a:latin typeface="+mn-lt"/>
              </a:rPr>
              <a:t> the number of observations that fall in that bin. </a:t>
            </a:r>
            <a:endParaRPr lang="en-US" sz="1800" dirty="0">
              <a:latin typeface="+mn-lt"/>
            </a:endParaRPr>
          </a:p>
        </p:txBody>
      </p:sp>
      <p:pic>
        <p:nvPicPr>
          <p:cNvPr id="3" name="Picture 2" descr="A diagram of a number of numbers&#10;&#10;Description automatically generated with medium confidence">
            <a:extLst>
              <a:ext uri="{FF2B5EF4-FFF2-40B4-BE49-F238E27FC236}">
                <a16:creationId xmlns:a16="http://schemas.microsoft.com/office/drawing/2014/main" id="{C555BD21-C461-34C3-483A-16830E2EE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230" y="3695367"/>
            <a:ext cx="2897626" cy="1431808"/>
          </a:xfrm>
          <a:prstGeom prst="rect">
            <a:avLst/>
          </a:prstGeom>
        </p:spPr>
      </p:pic>
      <p:sp>
        <p:nvSpPr>
          <p:cNvPr id="5" name="TextBox 4">
            <a:extLst>
              <a:ext uri="{FF2B5EF4-FFF2-40B4-BE49-F238E27FC236}">
                <a16:creationId xmlns:a16="http://schemas.microsoft.com/office/drawing/2014/main" id="{54FE1E3F-17C4-DD95-4DB6-4F7CCEB5D26E}"/>
              </a:ext>
            </a:extLst>
          </p:cNvPr>
          <p:cNvSpPr txBox="1"/>
          <p:nvPr/>
        </p:nvSpPr>
        <p:spPr>
          <a:xfrm>
            <a:off x="3118104" y="6488533"/>
            <a:ext cx="4572000" cy="276999"/>
          </a:xfrm>
          <a:prstGeom prst="rect">
            <a:avLst/>
          </a:prstGeom>
          <a:noFill/>
        </p:spPr>
        <p:txBody>
          <a:bodyPr wrap="square">
            <a:spAutoFit/>
          </a:bodyPr>
          <a:lstStyle/>
          <a:p>
            <a:r>
              <a:rPr lang="en-US" sz="1200" dirty="0">
                <a:latin typeface="+mn-lt"/>
              </a:rPr>
              <a:t>https://</a:t>
            </a:r>
            <a:r>
              <a:rPr lang="en-US" sz="1200" dirty="0" err="1">
                <a:latin typeface="+mn-lt"/>
              </a:rPr>
              <a:t>www.simplypsychology.org</a:t>
            </a:r>
            <a:r>
              <a:rPr lang="en-US" sz="1200" dirty="0">
                <a:latin typeface="+mn-lt"/>
              </a:rPr>
              <a:t>/</a:t>
            </a:r>
            <a:r>
              <a:rPr lang="en-US" sz="1200" dirty="0" err="1">
                <a:latin typeface="+mn-lt"/>
              </a:rPr>
              <a:t>boxplots.html</a:t>
            </a:r>
            <a:endParaRPr lang="en-US" sz="1200" dirty="0">
              <a:latin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D250E3B-EFF6-76FF-F11C-9D26A593F97A}"/>
              </a:ext>
            </a:extLst>
          </p:cNvPr>
          <p:cNvSpPr txBox="1"/>
          <p:nvPr/>
        </p:nvSpPr>
        <p:spPr>
          <a:xfrm>
            <a:off x="251716" y="1048451"/>
            <a:ext cx="8183367" cy="1477328"/>
          </a:xfrm>
          <a:prstGeom prst="rect">
            <a:avLst/>
          </a:prstGeom>
          <a:noFill/>
        </p:spPr>
        <p:txBody>
          <a:bodyPr wrap="square">
            <a:spAutoFit/>
          </a:bodyPr>
          <a:lstStyle/>
          <a:p>
            <a:r>
              <a:rPr lang="en-US" sz="1800" b="1" i="1">
                <a:effectLst/>
                <a:latin typeface="+mn-lt"/>
              </a:rPr>
              <a:t>Probability Distributions. </a:t>
            </a:r>
            <a:r>
              <a:rPr lang="en-US" sz="1800">
                <a:effectLst/>
                <a:latin typeface="+mn-lt"/>
              </a:rPr>
              <a:t>The probability structure of a random variable, say </a:t>
            </a:r>
            <a:r>
              <a:rPr lang="en-US" sz="1800" i="1">
                <a:effectLst/>
                <a:latin typeface="+mn-lt"/>
              </a:rPr>
              <a:t>y</a:t>
            </a:r>
            <a:r>
              <a:rPr lang="en-US" sz="1800">
                <a:effectLst/>
                <a:latin typeface="+mn-lt"/>
              </a:rPr>
              <a:t>, is described by its </a:t>
            </a:r>
            <a:r>
              <a:rPr lang="en-US" sz="1800" b="1">
                <a:effectLst/>
                <a:latin typeface="+mn-lt"/>
              </a:rPr>
              <a:t>probability distribution</a:t>
            </a:r>
            <a:r>
              <a:rPr lang="en-US" sz="1800">
                <a:effectLst/>
                <a:latin typeface="+mn-lt"/>
              </a:rPr>
              <a:t>. If </a:t>
            </a:r>
            <a:r>
              <a:rPr lang="en-US" sz="1800" i="1">
                <a:effectLst/>
                <a:latin typeface="+mn-lt"/>
              </a:rPr>
              <a:t>y </a:t>
            </a:r>
            <a:r>
              <a:rPr lang="en-US" sz="1800">
                <a:effectLst/>
                <a:latin typeface="+mn-lt"/>
              </a:rPr>
              <a:t>is discrete, we often call the probability distribution of </a:t>
            </a:r>
            <a:r>
              <a:rPr lang="en-US" sz="1800" i="1">
                <a:effectLst/>
                <a:latin typeface="+mn-lt"/>
              </a:rPr>
              <a:t>y</a:t>
            </a:r>
            <a:r>
              <a:rPr lang="en-US" sz="1800">
                <a:effectLst/>
                <a:latin typeface="+mn-lt"/>
              </a:rPr>
              <a:t>, say </a:t>
            </a:r>
            <a:r>
              <a:rPr lang="en-US" sz="1800" i="1">
                <a:effectLst/>
                <a:latin typeface="+mn-lt"/>
              </a:rPr>
              <a:t>p</a:t>
            </a:r>
            <a:r>
              <a:rPr lang="en-US" sz="1800">
                <a:effectLst/>
                <a:latin typeface="+mn-lt"/>
              </a:rPr>
              <a:t>(</a:t>
            </a:r>
            <a:r>
              <a:rPr lang="en-US" sz="1800" i="1">
                <a:effectLst/>
                <a:latin typeface="+mn-lt"/>
              </a:rPr>
              <a:t>y</a:t>
            </a:r>
            <a:r>
              <a:rPr lang="en-US" sz="1800">
                <a:effectLst/>
                <a:latin typeface="+mn-lt"/>
              </a:rPr>
              <a:t>), the </a:t>
            </a:r>
            <a:r>
              <a:rPr lang="en-US" sz="1800" i="1" u="sng">
                <a:effectLst/>
                <a:latin typeface="+mn-lt"/>
              </a:rPr>
              <a:t>probability mass function of y</a:t>
            </a:r>
            <a:r>
              <a:rPr lang="en-US" sz="1800">
                <a:effectLst/>
                <a:latin typeface="+mn-lt"/>
              </a:rPr>
              <a:t>. If </a:t>
            </a:r>
            <a:r>
              <a:rPr lang="en-US" sz="1800" i="1">
                <a:effectLst/>
                <a:latin typeface="+mn-lt"/>
              </a:rPr>
              <a:t>y </a:t>
            </a:r>
            <a:r>
              <a:rPr lang="en-US" sz="1800">
                <a:effectLst/>
                <a:latin typeface="+mn-lt"/>
              </a:rPr>
              <a:t>is continuous, the probability distribution of </a:t>
            </a:r>
            <a:r>
              <a:rPr lang="en-US" sz="1800" i="1">
                <a:effectLst/>
                <a:latin typeface="+mn-lt"/>
              </a:rPr>
              <a:t>y</a:t>
            </a:r>
            <a:r>
              <a:rPr lang="en-US" sz="1800">
                <a:effectLst/>
                <a:latin typeface="+mn-lt"/>
              </a:rPr>
              <a:t>, say </a:t>
            </a:r>
            <a:r>
              <a:rPr lang="en-US" sz="1800" i="1">
                <a:effectLst/>
                <a:latin typeface="+mn-lt"/>
              </a:rPr>
              <a:t>f</a:t>
            </a:r>
            <a:r>
              <a:rPr lang="en-US" sz="1800">
                <a:effectLst/>
                <a:latin typeface="+mn-lt"/>
              </a:rPr>
              <a:t>(</a:t>
            </a:r>
            <a:r>
              <a:rPr lang="en-US" sz="1800" i="1">
                <a:effectLst/>
                <a:latin typeface="+mn-lt"/>
              </a:rPr>
              <a:t>y</a:t>
            </a:r>
            <a:r>
              <a:rPr lang="en-US" sz="1800">
                <a:effectLst/>
                <a:latin typeface="+mn-lt"/>
              </a:rPr>
              <a:t>), is often called the </a:t>
            </a:r>
            <a:r>
              <a:rPr lang="en-US" sz="1800" i="1" u="sng">
                <a:effectLst/>
                <a:latin typeface="+mn-lt"/>
              </a:rPr>
              <a:t>probability density function for y. </a:t>
            </a:r>
            <a:endParaRPr lang="en-US" sz="1800" i="1" u="sng" dirty="0">
              <a:latin typeface="+mn-lt"/>
            </a:endParaRPr>
          </a:p>
        </p:txBody>
      </p:sp>
      <p:sp>
        <p:nvSpPr>
          <p:cNvPr id="9" name="TextBox 8">
            <a:extLst>
              <a:ext uri="{FF2B5EF4-FFF2-40B4-BE49-F238E27FC236}">
                <a16:creationId xmlns:a16="http://schemas.microsoft.com/office/drawing/2014/main" id="{E53A7D03-0A3E-92B7-9909-BB6987633375}"/>
              </a:ext>
            </a:extLst>
          </p:cNvPr>
          <p:cNvSpPr txBox="1"/>
          <p:nvPr/>
        </p:nvSpPr>
        <p:spPr>
          <a:xfrm>
            <a:off x="140987" y="281295"/>
            <a:ext cx="8026400" cy="400110"/>
          </a:xfrm>
          <a:prstGeom prst="rect">
            <a:avLst/>
          </a:prstGeom>
          <a:noFill/>
        </p:spPr>
        <p:txBody>
          <a:bodyPr wrap="square">
            <a:spAutoFit/>
          </a:bodyPr>
          <a:lstStyle/>
          <a:p>
            <a:r>
              <a:rPr lang="en-US" sz="2000" dirty="0">
                <a:solidFill>
                  <a:schemeClr val="tx1"/>
                </a:solidFill>
                <a:latin typeface="+mn-lt"/>
              </a:rPr>
              <a:t>Simple Comparative Experiments: Concepts &amp; Ideas</a:t>
            </a:r>
            <a:endParaRPr lang="en-US" sz="2000" dirty="0"/>
          </a:p>
        </p:txBody>
      </p:sp>
      <p:pic>
        <p:nvPicPr>
          <p:cNvPr id="11" name="Picture 10" descr="A graph of a function and a function&#10;&#10;Description automatically generated">
            <a:extLst>
              <a:ext uri="{FF2B5EF4-FFF2-40B4-BE49-F238E27FC236}">
                <a16:creationId xmlns:a16="http://schemas.microsoft.com/office/drawing/2014/main" id="{B0305A00-8968-2E24-F303-222AFB275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20" y="2396402"/>
            <a:ext cx="8183367" cy="2695902"/>
          </a:xfrm>
          <a:prstGeom prst="rect">
            <a:avLst/>
          </a:prstGeom>
        </p:spPr>
      </p:pic>
      <p:sp>
        <p:nvSpPr>
          <p:cNvPr id="13" name="TextBox 12">
            <a:extLst>
              <a:ext uri="{FF2B5EF4-FFF2-40B4-BE49-F238E27FC236}">
                <a16:creationId xmlns:a16="http://schemas.microsoft.com/office/drawing/2014/main" id="{FF18F569-4189-DDF1-B758-72AA75492884}"/>
              </a:ext>
            </a:extLst>
          </p:cNvPr>
          <p:cNvSpPr txBox="1"/>
          <p:nvPr/>
        </p:nvSpPr>
        <p:spPr>
          <a:xfrm>
            <a:off x="140987" y="5271289"/>
            <a:ext cx="4204982" cy="1477328"/>
          </a:xfrm>
          <a:prstGeom prst="rect">
            <a:avLst/>
          </a:prstGeom>
          <a:noFill/>
        </p:spPr>
        <p:txBody>
          <a:bodyPr wrap="square">
            <a:spAutoFit/>
          </a:bodyPr>
          <a:lstStyle/>
          <a:p>
            <a:r>
              <a:rPr lang="en-US" sz="1800" dirty="0">
                <a:effectLst/>
                <a:latin typeface="+mn-lt"/>
              </a:rPr>
              <a:t>The figs illustrate hypothetical discrete and continuous probability distributions. Notice that in the discrete probability distribution, it is the </a:t>
            </a:r>
            <a:r>
              <a:rPr lang="en-US" sz="1800" dirty="0">
                <a:solidFill>
                  <a:srgbClr val="FF0000"/>
                </a:solidFill>
                <a:effectLst/>
                <a:latin typeface="+mn-lt"/>
              </a:rPr>
              <a:t>height of the function </a:t>
            </a:r>
            <a:r>
              <a:rPr lang="en-US" sz="1800" i="1" dirty="0">
                <a:effectLst/>
                <a:latin typeface="+mn-lt"/>
              </a:rPr>
              <a:t>p</a:t>
            </a:r>
            <a:r>
              <a:rPr lang="en-US" sz="1800" dirty="0">
                <a:effectLst/>
                <a:latin typeface="+mn-lt"/>
              </a:rPr>
              <a:t>(</a:t>
            </a:r>
            <a:r>
              <a:rPr lang="en-US" sz="1800" i="1" dirty="0" err="1">
                <a:effectLst/>
                <a:latin typeface="+mn-lt"/>
              </a:rPr>
              <a:t>y</a:t>
            </a:r>
            <a:r>
              <a:rPr lang="en-US" sz="1800" i="1" baseline="-25000" dirty="0" err="1">
                <a:effectLst/>
                <a:latin typeface="+mn-lt"/>
              </a:rPr>
              <a:t>j</a:t>
            </a:r>
            <a:r>
              <a:rPr lang="en-US" sz="1800" i="1" dirty="0">
                <a:effectLst/>
                <a:latin typeface="+mn-lt"/>
              </a:rPr>
              <a:t>) </a:t>
            </a:r>
            <a:r>
              <a:rPr lang="en-US" sz="1800" dirty="0">
                <a:effectLst/>
                <a:latin typeface="+mn-lt"/>
              </a:rPr>
              <a:t>that represents probability, </a:t>
            </a:r>
            <a:endParaRPr lang="en-US" sz="1800" dirty="0">
              <a:latin typeface="+mn-lt"/>
            </a:endParaRPr>
          </a:p>
        </p:txBody>
      </p:sp>
      <p:sp>
        <p:nvSpPr>
          <p:cNvPr id="15" name="TextBox 14">
            <a:extLst>
              <a:ext uri="{FF2B5EF4-FFF2-40B4-BE49-F238E27FC236}">
                <a16:creationId xmlns:a16="http://schemas.microsoft.com/office/drawing/2014/main" id="{E59FB137-3736-03B4-DF2F-57A29DE49212}"/>
              </a:ext>
            </a:extLst>
          </p:cNvPr>
          <p:cNvSpPr txBox="1"/>
          <p:nvPr/>
        </p:nvSpPr>
        <p:spPr>
          <a:xfrm>
            <a:off x="4712987" y="5271289"/>
            <a:ext cx="4050869" cy="1200329"/>
          </a:xfrm>
          <a:prstGeom prst="rect">
            <a:avLst/>
          </a:prstGeom>
          <a:noFill/>
        </p:spPr>
        <p:txBody>
          <a:bodyPr wrap="square">
            <a:spAutoFit/>
          </a:bodyPr>
          <a:lstStyle/>
          <a:p>
            <a:r>
              <a:rPr lang="en-US" sz="1800" dirty="0">
                <a:latin typeface="+mn-lt"/>
              </a:rPr>
              <a:t>W</a:t>
            </a:r>
            <a:r>
              <a:rPr lang="en-US" sz="1800" dirty="0">
                <a:effectLst/>
                <a:latin typeface="+mn-lt"/>
              </a:rPr>
              <a:t>hereas in the continuous case it is the area under </a:t>
            </a:r>
            <a:r>
              <a:rPr lang="en-US" sz="1800" dirty="0">
                <a:effectLst/>
                <a:latin typeface="Times"/>
              </a:rPr>
              <a:t>the curve </a:t>
            </a:r>
            <a:r>
              <a:rPr lang="en-US" sz="1800" i="1" dirty="0">
                <a:effectLst/>
                <a:latin typeface="Times"/>
              </a:rPr>
              <a:t>f</a:t>
            </a:r>
            <a:r>
              <a:rPr lang="en-US" sz="1800" dirty="0">
                <a:effectLst/>
                <a:latin typeface="Times"/>
              </a:rPr>
              <a:t>(</a:t>
            </a:r>
            <a:r>
              <a:rPr lang="en-US" sz="1800" i="1" dirty="0">
                <a:effectLst/>
                <a:latin typeface="Times"/>
              </a:rPr>
              <a:t>y</a:t>
            </a:r>
            <a:r>
              <a:rPr lang="en-US" sz="1800" dirty="0">
                <a:effectLst/>
                <a:latin typeface="Times"/>
              </a:rPr>
              <a:t>) associated with a given interval that represents probability. </a:t>
            </a:r>
            <a:endParaRPr lang="en-US" sz="1100" dirty="0"/>
          </a:p>
        </p:txBody>
      </p:sp>
    </p:spTree>
  </p:cSld>
  <p:clrMapOvr>
    <a:masterClrMapping/>
  </p:clrMapOvr>
</p:sld>
</file>

<file path=ppt/theme/theme1.xml><?xml version="1.0" encoding="utf-8"?>
<a:theme xmlns:a="http://schemas.openxmlformats.org/drawingml/2006/main" name="GEGRDataClassification_V1.1">
  <a:themeElements>
    <a:clrScheme name="">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CD0078"/>
      </a:hlink>
      <a:folHlink>
        <a:srgbClr val="23E100"/>
      </a:folHlink>
    </a:clrScheme>
    <a:fontScheme name="GE Inspira template">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0" i="0" u="none" strike="noStrike" cap="none" normalizeH="0" baseline="0" dirty="0" smtClean="0">
            <a:ln>
              <a:noFill/>
            </a:ln>
            <a:solidFill>
              <a:schemeClr val="tx1"/>
            </a:solidFill>
            <a:effectLst/>
            <a:latin typeface="GE Inspira Pitch"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GE Inspira Pitch" pitchFamily="34" charset="0"/>
          </a:defRPr>
        </a:defPPr>
      </a:lstStyle>
    </a:lnDef>
  </a:objectDefaults>
  <a:extraClrSchemeLst>
    <a:extraClrScheme>
      <a:clrScheme name="GE Inspira template 1">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EBD70A"/>
        </a:hlink>
        <a:folHlink>
          <a:srgbClr val="23E1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GE Internal">
  <a:themeElements>
    <a:clrScheme name="">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CD0078"/>
      </a:hlink>
      <a:folHlink>
        <a:srgbClr val="23E100"/>
      </a:folHlink>
    </a:clrScheme>
    <a:fontScheme name="GE Inspira template">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0" i="0" u="none" strike="noStrike" cap="none" normalizeH="0" baseline="0" dirty="0" smtClean="0">
            <a:ln>
              <a:noFill/>
            </a:ln>
            <a:solidFill>
              <a:schemeClr val="tx1"/>
            </a:solidFill>
            <a:effectLst/>
            <a:latin typeface="GE Inspira Pitch"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GE Inspira Pitch" pitchFamily="34" charset="0"/>
          </a:defRPr>
        </a:defPPr>
      </a:lstStyle>
    </a:lnDef>
  </a:objectDefaults>
  <a:extraClrSchemeLst>
    <a:extraClrScheme>
      <a:clrScheme name="GE Inspira template 1">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EBD70A"/>
        </a:hlink>
        <a:folHlink>
          <a:srgbClr val="23E1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ublic">
  <a:themeElements>
    <a:clrScheme name="">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CD0078"/>
      </a:hlink>
      <a:folHlink>
        <a:srgbClr val="23E100"/>
      </a:folHlink>
    </a:clrScheme>
    <a:fontScheme name="GE Inspira template">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0" i="0" u="none" strike="noStrike" cap="none" normalizeH="0" baseline="0" dirty="0" smtClean="0">
            <a:ln>
              <a:noFill/>
            </a:ln>
            <a:solidFill>
              <a:schemeClr val="tx1"/>
            </a:solidFill>
            <a:effectLst/>
            <a:latin typeface="GE Inspira Pitch"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GE Inspira Pitch" pitchFamily="34" charset="0"/>
          </a:defRPr>
        </a:defPPr>
      </a:lstStyle>
    </a:lnDef>
  </a:objectDefaults>
  <a:extraClrSchemeLst>
    <a:extraClrScheme>
      <a:clrScheme name="GE Inspira template 1">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EBD70A"/>
        </a:hlink>
        <a:folHlink>
          <a:srgbClr val="23E1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GE Confidential">
  <a:themeElements>
    <a:clrScheme name="">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CD0078"/>
      </a:hlink>
      <a:folHlink>
        <a:srgbClr val="23E100"/>
      </a:folHlink>
    </a:clrScheme>
    <a:fontScheme name="GE Inspira template">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0" i="0" u="none" strike="noStrike" cap="none" normalizeH="0" baseline="0" dirty="0" smtClean="0">
            <a:ln>
              <a:noFill/>
            </a:ln>
            <a:solidFill>
              <a:schemeClr val="tx1"/>
            </a:solidFill>
            <a:effectLst/>
            <a:latin typeface="GE Inspira Pitch"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GE Inspira Pitch" pitchFamily="34" charset="0"/>
          </a:defRPr>
        </a:defPPr>
      </a:lstStyle>
    </a:lnDef>
  </a:objectDefaults>
  <a:extraClrSchemeLst>
    <a:extraClrScheme>
      <a:clrScheme name="GE Inspira template 1">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EBD70A"/>
        </a:hlink>
        <a:folHlink>
          <a:srgbClr val="23E1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GE Restricted">
  <a:themeElements>
    <a:clrScheme name="">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CD0078"/>
      </a:hlink>
      <a:folHlink>
        <a:srgbClr val="23E100"/>
      </a:folHlink>
    </a:clrScheme>
    <a:fontScheme name="GE Inspira template">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0" i="0" u="none" strike="noStrike" cap="none" normalizeH="0" baseline="0" dirty="0" smtClean="0">
            <a:ln>
              <a:noFill/>
            </a:ln>
            <a:solidFill>
              <a:schemeClr val="tx1"/>
            </a:solidFill>
            <a:effectLst/>
            <a:latin typeface="GE Inspira Pitch"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GE Inspira Pitch" pitchFamily="34" charset="0"/>
          </a:defRPr>
        </a:defPPr>
      </a:lstStyle>
    </a:lnDef>
  </a:objectDefaults>
  <a:extraClrSchemeLst>
    <a:extraClrScheme>
      <a:clrScheme name="GE Inspira template 1">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EBD70A"/>
        </a:hlink>
        <a:folHlink>
          <a:srgbClr val="23E1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4880"/>
      </a:dk2>
      <a:lt2>
        <a:srgbClr val="CECECE"/>
      </a:lt2>
      <a:accent1>
        <a:srgbClr val="004880"/>
      </a:accent1>
      <a:accent2>
        <a:srgbClr val="B3D7E8"/>
      </a:accent2>
      <a:accent3>
        <a:srgbClr val="FFFFFF"/>
      </a:accent3>
      <a:accent4>
        <a:srgbClr val="000000"/>
      </a:accent4>
      <a:accent5>
        <a:srgbClr val="AAB1C0"/>
      </a:accent5>
      <a:accent6>
        <a:srgbClr val="A2C3D2"/>
      </a:accent6>
      <a:hlink>
        <a:srgbClr val="094CAD"/>
      </a:hlink>
      <a:folHlink>
        <a:srgbClr val="4393C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4880"/>
      </a:dk2>
      <a:lt2>
        <a:srgbClr val="CECECE"/>
      </a:lt2>
      <a:accent1>
        <a:srgbClr val="004880"/>
      </a:accent1>
      <a:accent2>
        <a:srgbClr val="B3D7E8"/>
      </a:accent2>
      <a:accent3>
        <a:srgbClr val="FFFFFF"/>
      </a:accent3>
      <a:accent4>
        <a:srgbClr val="000000"/>
      </a:accent4>
      <a:accent5>
        <a:srgbClr val="AAB1C0"/>
      </a:accent5>
      <a:accent6>
        <a:srgbClr val="A2C3D2"/>
      </a:accent6>
      <a:hlink>
        <a:srgbClr val="094CAD"/>
      </a:hlink>
      <a:folHlink>
        <a:srgbClr val="4393C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GEGRDataClassification_V1.1</Template>
  <TotalTime>20727</TotalTime>
  <Words>3078</Words>
  <Application>Microsoft Macintosh PowerPoint</Application>
  <PresentationFormat>On-screen Show (4:3)</PresentationFormat>
  <Paragraphs>209</Paragraphs>
  <Slides>33</Slides>
  <Notes>14</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33</vt:i4>
      </vt:variant>
    </vt:vector>
  </HeadingPairs>
  <TitlesOfParts>
    <vt:vector size="49" baseType="lpstr">
      <vt:lpstr>Calibri</vt:lpstr>
      <vt:lpstr>Cambria Math</vt:lpstr>
      <vt:lpstr>Wingdings</vt:lpstr>
      <vt:lpstr>MathPiOneItalic</vt:lpstr>
      <vt:lpstr>Times</vt:lpstr>
      <vt:lpstr>Calibri Light</vt:lpstr>
      <vt:lpstr>Arial</vt:lpstr>
      <vt:lpstr>MathematicalPi</vt:lpstr>
      <vt:lpstr>GE Inspira Pitch</vt:lpstr>
      <vt:lpstr>Georgia</vt:lpstr>
      <vt:lpstr>GEGRDataClassification_V1.1</vt:lpstr>
      <vt:lpstr>GE Internal</vt:lpstr>
      <vt:lpstr>Public</vt:lpstr>
      <vt:lpstr>GE Confidential</vt:lpstr>
      <vt:lpstr>GE Restricted</vt:lpstr>
      <vt:lpstr>Office 2013 - 2022 Theme</vt:lpstr>
      <vt:lpstr>Simple Comparative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vector>
  </TitlesOfParts>
  <Company>GE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 Mark Lusted</dc:creator>
  <cp:keywords>September 22, 2004 – Version 1.1</cp:keywords>
  <dc:description>General Electric Company 2004</dc:description>
  <cp:lastModifiedBy>Ed Marotta</cp:lastModifiedBy>
  <cp:revision>257</cp:revision>
  <cp:lastPrinted>2013-10-09T20:39:30Z</cp:lastPrinted>
  <dcterms:created xsi:type="dcterms:W3CDTF">2013-07-22T11:37:11Z</dcterms:created>
  <dcterms:modified xsi:type="dcterms:W3CDTF">2024-09-23T20:58:03Z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alette">
    <vt:lpwstr>GE Template</vt:lpwstr>
  </property>
</Properties>
</file>